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74" r:id="rId3"/>
    <p:sldId id="265" r:id="rId4"/>
    <p:sldId id="271" r:id="rId5"/>
    <p:sldId id="266" r:id="rId6"/>
    <p:sldId id="286" r:id="rId7"/>
    <p:sldId id="267" r:id="rId8"/>
    <p:sldId id="270" r:id="rId9"/>
    <p:sldId id="272" r:id="rId10"/>
    <p:sldId id="281" r:id="rId11"/>
    <p:sldId id="280" r:id="rId12"/>
    <p:sldId id="282" r:id="rId13"/>
    <p:sldId id="257" r:id="rId14"/>
    <p:sldId id="279" r:id="rId15"/>
    <p:sldId id="283" r:id="rId16"/>
    <p:sldId id="278" r:id="rId17"/>
    <p:sldId id="284" r:id="rId18"/>
    <p:sldId id="277" r:id="rId19"/>
    <p:sldId id="285" r:id="rId20"/>
    <p:sldId id="287" r:id="rId21"/>
    <p:sldId id="275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1CE3C-7DEF-449D-99D6-CBD1A33F9041}" type="datetimeFigureOut">
              <a:rPr lang="zh-CN" altLang="en-US" smtClean="0"/>
              <a:t>2015.12.5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CA3DD-03E8-4010-8C43-4FBB46D07A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7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CA3DD-03E8-4010-8C43-4FBB46D07A4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985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2015.12.5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2015.12.5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2015.12.5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2015.12.5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2015.12.5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2015.12.5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2015.12.5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2015.12.5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2015.12.5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2015.12.5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2015.12.5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2015.12.5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93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9552" y="620688"/>
            <a:ext cx="80648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</a:rPr>
              <a:t>V is for </a:t>
            </a:r>
            <a:r>
              <a:rPr lang="en-US" altLang="zh-CN" sz="6600" b="1" dirty="0">
                <a:solidFill>
                  <a:schemeClr val="bg1"/>
                </a:solidFill>
              </a:rPr>
              <a:t> </a:t>
            </a:r>
            <a:r>
              <a:rPr lang="en-US" altLang="zh-CN" sz="6600" b="1" dirty="0" smtClean="0">
                <a:solidFill>
                  <a:schemeClr val="bg1"/>
                </a:solidFill>
              </a:rPr>
              <a:t>fi</a:t>
            </a:r>
            <a:r>
              <a:rPr lang="en-US" altLang="zh-CN" sz="6600" b="1" dirty="0" smtClean="0">
                <a:solidFill>
                  <a:srgbClr val="FFFF00"/>
                </a:solidFill>
              </a:rPr>
              <a:t>v</a:t>
            </a:r>
            <a:r>
              <a:rPr lang="en-US" altLang="zh-CN" sz="6600" b="1" dirty="0" smtClean="0">
                <a:solidFill>
                  <a:schemeClr val="bg1"/>
                </a:solidFill>
              </a:rPr>
              <a:t>e</a:t>
            </a:r>
            <a:r>
              <a:rPr lang="en-US" altLang="zh-CN" sz="6600" b="1" dirty="0" smtClean="0">
                <a:solidFill>
                  <a:schemeClr val="bg1"/>
                </a:solidFill>
              </a:rPr>
              <a:t>  </a:t>
            </a:r>
            <a:r>
              <a:rPr lang="en-US" altLang="zh-CN" sz="6600" b="1" dirty="0">
                <a:solidFill>
                  <a:schemeClr val="bg1"/>
                </a:solidFill>
              </a:rPr>
              <a:t>[v] [v] [v</a:t>
            </a:r>
            <a:r>
              <a:rPr lang="en-US" altLang="zh-CN" sz="6600" b="1" dirty="0" smtClean="0">
                <a:solidFill>
                  <a:schemeClr val="bg1"/>
                </a:solidFill>
              </a:rPr>
              <a:t>]</a:t>
            </a:r>
            <a:endParaRPr lang="en-US" altLang="zh-CN" sz="66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55716" y="4024852"/>
            <a:ext cx="10638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rgbClr val="FFFF00"/>
                </a:solidFill>
              </a:rPr>
              <a:t>v</a:t>
            </a:r>
            <a:r>
              <a:rPr lang="en-US" altLang="zh-CN" sz="5400" dirty="0">
                <a:solidFill>
                  <a:schemeClr val="bg1"/>
                </a:solidFill>
              </a:rPr>
              <a:t>et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59918" y="4024852"/>
            <a:ext cx="13625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</a:rPr>
              <a:t> </a:t>
            </a:r>
            <a:r>
              <a:rPr lang="en-US" altLang="zh-CN" sz="5400" dirty="0">
                <a:solidFill>
                  <a:schemeClr val="bg1"/>
                </a:solidFill>
              </a:rPr>
              <a:t>fi</a:t>
            </a:r>
            <a:r>
              <a:rPr lang="en-US" altLang="zh-CN" sz="5400" dirty="0">
                <a:solidFill>
                  <a:srgbClr val="FFFF00"/>
                </a:solidFill>
              </a:rPr>
              <a:t>v</a:t>
            </a:r>
            <a:r>
              <a:rPr lang="en-US" altLang="zh-CN" sz="5400" dirty="0">
                <a:solidFill>
                  <a:schemeClr val="bg1"/>
                </a:solidFill>
              </a:rPr>
              <a:t>e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16216" y="4024852"/>
            <a:ext cx="17684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rgbClr val="FFFF00"/>
                </a:solidFill>
              </a:rPr>
              <a:t>v</a:t>
            </a:r>
            <a:r>
              <a:rPr lang="en-US" altLang="zh-CN" sz="5400" dirty="0">
                <a:solidFill>
                  <a:schemeClr val="bg1"/>
                </a:solidFill>
              </a:rPr>
              <a:t>iolin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  <p:pic>
        <p:nvPicPr>
          <p:cNvPr id="5122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73967"/>
            <a:ext cx="1693609" cy="170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53" y="1873967"/>
            <a:ext cx="1835292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1873966"/>
            <a:ext cx="1768433" cy="176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424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404664"/>
            <a:ext cx="255069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500" dirty="0" err="1" smtClean="0">
                <a:solidFill>
                  <a:schemeClr val="bg1"/>
                </a:solidFill>
              </a:rPr>
              <a:t>Ww</a:t>
            </a:r>
            <a:endParaRPr lang="zh-CN" altLang="en-US" sz="11500" dirty="0"/>
          </a:p>
        </p:txBody>
      </p:sp>
      <p:sp>
        <p:nvSpPr>
          <p:cNvPr id="4" name="矩形 3"/>
          <p:cNvSpPr/>
          <p:nvPr/>
        </p:nvSpPr>
        <p:spPr>
          <a:xfrm>
            <a:off x="573052" y="3068960"/>
            <a:ext cx="84634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7200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字母读音</a:t>
            </a:r>
            <a:r>
              <a:rPr lang="zh-CN" altLang="en-US" sz="7200" dirty="0" smtClean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7200" kern="100" dirty="0" smtClean="0">
                <a:solidFill>
                  <a:prstClr val="white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en-US" altLang="zh-CN" sz="7200" dirty="0">
                <a:solidFill>
                  <a:prstClr val="white"/>
                </a:solidFill>
              </a:rPr>
              <a:t>'</a:t>
            </a:r>
            <a:r>
              <a:rPr lang="en-US" altLang="zh-CN" sz="7200" dirty="0" err="1">
                <a:solidFill>
                  <a:prstClr val="white"/>
                </a:solidFill>
              </a:rPr>
              <a:t>dʌbl</a:t>
            </a:r>
            <a:r>
              <a:rPr lang="en-US" altLang="zh-CN" sz="7200" dirty="0">
                <a:solidFill>
                  <a:prstClr val="white"/>
                </a:solidFill>
              </a:rPr>
              <a:t> </a:t>
            </a:r>
            <a:r>
              <a:rPr lang="en-US" altLang="zh-CN" sz="7200" dirty="0" err="1">
                <a:solidFill>
                  <a:prstClr val="white"/>
                </a:solidFill>
              </a:rPr>
              <a:t>ju</a:t>
            </a:r>
            <a:r>
              <a:rPr lang="en-US" altLang="zh-CN" sz="7200" dirty="0">
                <a:solidFill>
                  <a:prstClr val="white"/>
                </a:solidFill>
              </a:rPr>
              <a:t>:</a:t>
            </a:r>
            <a:r>
              <a:rPr lang="en-US" altLang="zh-CN" sz="7200" kern="100" dirty="0" smtClean="0">
                <a:solidFill>
                  <a:prstClr val="white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] </a:t>
            </a:r>
            <a:endParaRPr lang="en-US" altLang="zh-CN" sz="7200" dirty="0">
              <a:solidFill>
                <a:prstClr val="white"/>
              </a:solidFill>
            </a:endParaRPr>
          </a:p>
          <a:p>
            <a:pPr lvl="0"/>
            <a:r>
              <a:rPr lang="zh-CN" altLang="en-US" sz="7200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字母发音</a:t>
            </a:r>
            <a:r>
              <a:rPr lang="zh-CN" altLang="en-US" sz="7200" dirty="0" smtClean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7200" kern="100" dirty="0" smtClean="0">
                <a:solidFill>
                  <a:prstClr val="white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en-US" altLang="zh-CN" sz="7200" dirty="0">
                <a:solidFill>
                  <a:schemeClr val="bg1"/>
                </a:solidFill>
              </a:rPr>
              <a:t>w</a:t>
            </a:r>
            <a:r>
              <a:rPr lang="en-US" altLang="zh-CN" sz="7200" kern="100" dirty="0" smtClean="0">
                <a:solidFill>
                  <a:prstClr val="white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]</a:t>
            </a:r>
            <a:endParaRPr lang="zh-CN" altLang="en-US" sz="7200" dirty="0">
              <a:solidFill>
                <a:prstClr val="white"/>
              </a:solidFill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25" y="644979"/>
            <a:ext cx="5832648" cy="138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019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5536" y="548680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W is for </a:t>
            </a:r>
            <a:r>
              <a:rPr lang="en-US" altLang="zh-CN" sz="4800" b="1" dirty="0">
                <a:solidFill>
                  <a:srgbClr val="FFFF00"/>
                </a:solidFill>
              </a:rPr>
              <a:t>w</a:t>
            </a:r>
            <a:r>
              <a:rPr lang="en-US" altLang="zh-CN" sz="4800" b="1" dirty="0">
                <a:solidFill>
                  <a:schemeClr val="bg1"/>
                </a:solidFill>
              </a:rPr>
              <a:t>ay [w] [w] [w]           </a:t>
            </a:r>
          </a:p>
        </p:txBody>
      </p:sp>
      <p:sp>
        <p:nvSpPr>
          <p:cNvPr id="4" name="矩形 3"/>
          <p:cNvSpPr/>
          <p:nvPr/>
        </p:nvSpPr>
        <p:spPr>
          <a:xfrm>
            <a:off x="784460" y="4232121"/>
            <a:ext cx="18788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rgbClr val="FFFF00"/>
                </a:solidFill>
              </a:rPr>
              <a:t>w</a:t>
            </a:r>
            <a:r>
              <a:rPr lang="en-US" altLang="zh-CN" sz="5400" dirty="0">
                <a:solidFill>
                  <a:schemeClr val="bg1"/>
                </a:solidFill>
              </a:rPr>
              <a:t>atch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26315" y="4232121"/>
            <a:ext cx="18093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rgbClr val="FFFF00"/>
                </a:solidFill>
              </a:rPr>
              <a:t>w</a:t>
            </a:r>
            <a:r>
              <a:rPr lang="en-US" altLang="zh-CN" sz="5400" dirty="0">
                <a:solidFill>
                  <a:schemeClr val="bg1"/>
                </a:solidFill>
              </a:rPr>
              <a:t>ater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732240" y="4232121"/>
            <a:ext cx="27003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dirty="0" smtClean="0">
                <a:solidFill>
                  <a:srgbClr val="FFFF00"/>
                </a:solidFill>
              </a:rPr>
              <a:t>w</a:t>
            </a:r>
            <a:r>
              <a:rPr lang="en-US" altLang="zh-CN" sz="5400" dirty="0" smtClean="0">
                <a:solidFill>
                  <a:schemeClr val="bg1"/>
                </a:solidFill>
              </a:rPr>
              <a:t>est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  <p:pic>
        <p:nvPicPr>
          <p:cNvPr id="4098" name="图片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17985"/>
            <a:ext cx="1752667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315" y="2017984"/>
            <a:ext cx="1823676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图片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117" y="2017983"/>
            <a:ext cx="203285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488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07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404664"/>
            <a:ext cx="1972015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altLang="zh-CN" sz="13800" b="1" dirty="0" smtClean="0">
                <a:solidFill>
                  <a:schemeClr val="bg1"/>
                </a:solidFill>
              </a:rPr>
              <a:t>Xx</a:t>
            </a:r>
            <a:endParaRPr lang="zh-CN" altLang="en-US" sz="13800" dirty="0"/>
          </a:p>
        </p:txBody>
      </p:sp>
      <p:sp>
        <p:nvSpPr>
          <p:cNvPr id="4" name="矩形 3"/>
          <p:cNvSpPr/>
          <p:nvPr/>
        </p:nvSpPr>
        <p:spPr>
          <a:xfrm>
            <a:off x="611560" y="3140968"/>
            <a:ext cx="79476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7200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字母读音：  </a:t>
            </a:r>
            <a:r>
              <a:rPr lang="en-US" altLang="zh-CN" sz="7200" kern="100" dirty="0" smtClean="0">
                <a:solidFill>
                  <a:prstClr val="white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en-US" altLang="zh-CN" sz="7200" dirty="0" err="1">
                <a:solidFill>
                  <a:prstClr val="white"/>
                </a:solidFill>
              </a:rPr>
              <a:t>eks</a:t>
            </a:r>
            <a:r>
              <a:rPr lang="en-US" altLang="zh-CN" sz="7200" kern="100" dirty="0" smtClean="0">
                <a:solidFill>
                  <a:prstClr val="white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] </a:t>
            </a:r>
            <a:endParaRPr lang="en-US" altLang="zh-CN" sz="7200" dirty="0">
              <a:solidFill>
                <a:prstClr val="white"/>
              </a:solidFill>
            </a:endParaRPr>
          </a:p>
          <a:p>
            <a:pPr lvl="0"/>
            <a:r>
              <a:rPr lang="zh-CN" altLang="en-US" sz="7200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字母发音：  </a:t>
            </a:r>
            <a:r>
              <a:rPr lang="en-US" altLang="zh-CN" sz="7200" kern="100" dirty="0" smtClean="0">
                <a:solidFill>
                  <a:prstClr val="white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nb-NO" altLang="zh-CN" sz="7200" b="1" dirty="0">
                <a:solidFill>
                  <a:schemeClr val="bg1"/>
                </a:solidFill>
              </a:rPr>
              <a:t>ks</a:t>
            </a:r>
            <a:r>
              <a:rPr lang="en-US" altLang="zh-CN" sz="7200" kern="100" dirty="0" smtClean="0">
                <a:solidFill>
                  <a:prstClr val="white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]</a:t>
            </a:r>
            <a:endParaRPr lang="zh-CN" altLang="en-US" sz="7200" dirty="0">
              <a:solidFill>
                <a:prstClr val="white"/>
              </a:solidFill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584683"/>
            <a:ext cx="6158383" cy="18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025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9551" y="428179"/>
            <a:ext cx="78920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</a:rPr>
              <a:t>X is for </a:t>
            </a:r>
            <a:r>
              <a:rPr lang="en-US" altLang="zh-CN" sz="6000" b="1" dirty="0" smtClean="0">
                <a:solidFill>
                  <a:schemeClr val="bg1"/>
                </a:solidFill>
              </a:rPr>
              <a:t>bo</a:t>
            </a:r>
            <a:r>
              <a:rPr lang="en-US" altLang="zh-CN" sz="6000" b="1" dirty="0" smtClean="0">
                <a:solidFill>
                  <a:srgbClr val="FFFF00"/>
                </a:solidFill>
              </a:rPr>
              <a:t>x</a:t>
            </a:r>
            <a:r>
              <a:rPr lang="en-US" altLang="zh-CN" sz="6000" b="1" dirty="0" smtClean="0">
                <a:solidFill>
                  <a:schemeClr val="bg1"/>
                </a:solidFill>
              </a:rPr>
              <a:t> </a:t>
            </a:r>
            <a:r>
              <a:rPr lang="en-US" altLang="zh-CN" sz="6000" b="1" dirty="0">
                <a:solidFill>
                  <a:schemeClr val="bg1"/>
                </a:solidFill>
              </a:rPr>
              <a:t>[</a:t>
            </a:r>
            <a:r>
              <a:rPr lang="en-US" altLang="zh-CN" sz="6000" b="1" dirty="0" err="1">
                <a:solidFill>
                  <a:schemeClr val="bg1"/>
                </a:solidFill>
              </a:rPr>
              <a:t>ks</a:t>
            </a:r>
            <a:r>
              <a:rPr lang="en-US" altLang="zh-CN" sz="6000" b="1" dirty="0">
                <a:solidFill>
                  <a:schemeClr val="bg1"/>
                </a:solidFill>
              </a:rPr>
              <a:t>] [</a:t>
            </a:r>
            <a:r>
              <a:rPr lang="en-US" altLang="zh-CN" sz="6000" b="1" dirty="0" err="1">
                <a:solidFill>
                  <a:schemeClr val="bg1"/>
                </a:solidFill>
              </a:rPr>
              <a:t>ks</a:t>
            </a:r>
            <a:r>
              <a:rPr lang="en-US" altLang="zh-CN" sz="6000" b="1" dirty="0">
                <a:solidFill>
                  <a:schemeClr val="bg1"/>
                </a:solidFill>
              </a:rPr>
              <a:t>] [</a:t>
            </a:r>
            <a:r>
              <a:rPr lang="en-US" altLang="zh-CN" sz="6000" b="1" dirty="0" err="1">
                <a:solidFill>
                  <a:schemeClr val="bg1"/>
                </a:solidFill>
              </a:rPr>
              <a:t>ks</a:t>
            </a:r>
            <a:r>
              <a:rPr lang="en-US" altLang="zh-CN" sz="6000" b="1" dirty="0" smtClean="0">
                <a:solidFill>
                  <a:schemeClr val="bg1"/>
                </a:solidFill>
              </a:rPr>
              <a:t>]</a:t>
            </a:r>
            <a:endParaRPr lang="en-US" altLang="zh-CN" sz="60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95412" y="4084290"/>
            <a:ext cx="12002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</a:rPr>
              <a:t>bo</a:t>
            </a:r>
            <a:r>
              <a:rPr lang="en-US" altLang="zh-CN" sz="5400" dirty="0">
                <a:solidFill>
                  <a:srgbClr val="FFFF00"/>
                </a:solidFill>
              </a:rPr>
              <a:t>x</a:t>
            </a:r>
            <a:endParaRPr lang="zh-CN" altLang="en-US" sz="5400" dirty="0">
              <a:solidFill>
                <a:srgbClr val="FFFF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51650" y="4091508"/>
            <a:ext cx="10334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</a:rPr>
              <a:t>fo</a:t>
            </a:r>
            <a:r>
              <a:rPr lang="en-US" altLang="zh-CN" sz="5400" dirty="0">
                <a:solidFill>
                  <a:srgbClr val="FFFF00"/>
                </a:solidFill>
              </a:rPr>
              <a:t>x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26482" y="4098726"/>
            <a:ext cx="9140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</a:rPr>
              <a:t>si</a:t>
            </a:r>
            <a:r>
              <a:rPr lang="en-US" altLang="zh-CN" sz="5400" dirty="0">
                <a:solidFill>
                  <a:srgbClr val="FFFF00"/>
                </a:solidFill>
              </a:rPr>
              <a:t>x</a:t>
            </a:r>
            <a:endParaRPr lang="zh-CN" altLang="en-US" sz="5400" dirty="0">
              <a:solidFill>
                <a:srgbClr val="FFFF00"/>
              </a:solidFill>
            </a:endParaRPr>
          </a:p>
        </p:txBody>
      </p:sp>
      <p:pic>
        <p:nvPicPr>
          <p:cNvPr id="3074" name="图片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14" y="1960239"/>
            <a:ext cx="1836863" cy="162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图片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58" y="1978965"/>
            <a:ext cx="1872208" cy="162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936" y="1960239"/>
            <a:ext cx="1667126" cy="162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573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404664"/>
            <a:ext cx="1878335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800" b="1" dirty="0" err="1" smtClean="0">
                <a:solidFill>
                  <a:schemeClr val="bg1"/>
                </a:solidFill>
              </a:rPr>
              <a:t>Yy</a:t>
            </a:r>
            <a:endParaRPr lang="zh-CN" altLang="en-US" sz="13800" dirty="0"/>
          </a:p>
        </p:txBody>
      </p:sp>
      <p:sp>
        <p:nvSpPr>
          <p:cNvPr id="4" name="矩形 3"/>
          <p:cNvSpPr/>
          <p:nvPr/>
        </p:nvSpPr>
        <p:spPr>
          <a:xfrm>
            <a:off x="442392" y="3078197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7200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字母读音：  </a:t>
            </a:r>
            <a:r>
              <a:rPr lang="en-US" altLang="zh-CN" sz="7200" kern="100" dirty="0" smtClean="0">
                <a:solidFill>
                  <a:prstClr val="white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en-US" altLang="zh-CN" sz="7200" dirty="0" err="1">
                <a:solidFill>
                  <a:prstClr val="white"/>
                </a:solidFill>
              </a:rPr>
              <a:t>wai</a:t>
            </a:r>
            <a:r>
              <a:rPr lang="en-US" altLang="zh-CN" sz="7200" kern="100" dirty="0" smtClean="0">
                <a:solidFill>
                  <a:prstClr val="white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] </a:t>
            </a:r>
            <a:endParaRPr lang="en-US" altLang="zh-CN" sz="7200" dirty="0">
              <a:solidFill>
                <a:prstClr val="white"/>
              </a:solidFill>
            </a:endParaRPr>
          </a:p>
          <a:p>
            <a:pPr lvl="0"/>
            <a:r>
              <a:rPr lang="zh-CN" altLang="en-US" sz="7200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字母发音：  </a:t>
            </a:r>
            <a:r>
              <a:rPr lang="en-US" altLang="zh-CN" sz="7200" kern="100" dirty="0" smtClean="0">
                <a:solidFill>
                  <a:prstClr val="white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en-US" altLang="zh-CN" sz="7200" dirty="0">
                <a:solidFill>
                  <a:schemeClr val="bg1"/>
                </a:solidFill>
              </a:rPr>
              <a:t>j</a:t>
            </a:r>
            <a:r>
              <a:rPr lang="en-US" altLang="zh-CN" sz="7200" kern="100" dirty="0" smtClean="0">
                <a:solidFill>
                  <a:prstClr val="white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]</a:t>
            </a:r>
            <a:endParaRPr lang="zh-CN" altLang="en-US" sz="7200" dirty="0">
              <a:solidFill>
                <a:prstClr val="white"/>
              </a:solidFill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596589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298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2196" y="476672"/>
            <a:ext cx="84282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</a:rPr>
              <a:t>Y is for </a:t>
            </a:r>
            <a:r>
              <a:rPr lang="en-US" altLang="zh-CN" sz="6000" b="1" dirty="0" smtClean="0">
                <a:solidFill>
                  <a:srgbClr val="FFFF00"/>
                </a:solidFill>
              </a:rPr>
              <a:t>y</a:t>
            </a:r>
            <a:r>
              <a:rPr lang="en-US" altLang="zh-CN" sz="6000" b="1" dirty="0" smtClean="0">
                <a:solidFill>
                  <a:schemeClr val="bg1"/>
                </a:solidFill>
              </a:rPr>
              <a:t>es  </a:t>
            </a:r>
            <a:r>
              <a:rPr lang="en-US" altLang="zh-CN" sz="6000" b="1" dirty="0">
                <a:solidFill>
                  <a:schemeClr val="bg1"/>
                </a:solidFill>
              </a:rPr>
              <a:t>[ j ] [ j ] [ j ]      </a:t>
            </a:r>
          </a:p>
        </p:txBody>
      </p:sp>
      <p:sp>
        <p:nvSpPr>
          <p:cNvPr id="2" name="矩形 1"/>
          <p:cNvSpPr/>
          <p:nvPr/>
        </p:nvSpPr>
        <p:spPr>
          <a:xfrm>
            <a:off x="862946" y="4187559"/>
            <a:ext cx="20799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rgbClr val="FFFF00"/>
                </a:solidFill>
              </a:rPr>
              <a:t>y</a:t>
            </a:r>
            <a:r>
              <a:rPr lang="en-US" altLang="zh-CN" sz="5400" dirty="0">
                <a:solidFill>
                  <a:schemeClr val="bg1"/>
                </a:solidFill>
              </a:rPr>
              <a:t>ellow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57076" y="4206288"/>
            <a:ext cx="23838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 smtClean="0">
                <a:solidFill>
                  <a:srgbClr val="FFFF00"/>
                </a:solidFill>
              </a:rPr>
              <a:t>y</a:t>
            </a:r>
            <a:r>
              <a:rPr lang="en-US" altLang="zh-CN" sz="5400" dirty="0" smtClean="0">
                <a:solidFill>
                  <a:schemeClr val="bg1"/>
                </a:solidFill>
              </a:rPr>
              <a:t>oghurt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50072" y="4187559"/>
            <a:ext cx="14166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 smtClean="0">
                <a:solidFill>
                  <a:srgbClr val="FFFF00"/>
                </a:solidFill>
              </a:rPr>
              <a:t>y</a:t>
            </a:r>
            <a:r>
              <a:rPr lang="en-US" altLang="zh-CN" sz="5400" dirty="0" smtClean="0">
                <a:solidFill>
                  <a:schemeClr val="bg1"/>
                </a:solidFill>
              </a:rPr>
              <a:t>ard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1872208" cy="210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501" y="1806774"/>
            <a:ext cx="3227822" cy="206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06774"/>
            <a:ext cx="2304256" cy="206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701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476672"/>
            <a:ext cx="1734770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800" b="1" dirty="0" err="1" smtClean="0">
                <a:solidFill>
                  <a:schemeClr val="bg1"/>
                </a:solidFill>
              </a:rPr>
              <a:t>Zz</a:t>
            </a:r>
            <a:endParaRPr lang="zh-CN" altLang="en-US" sz="13800" dirty="0"/>
          </a:p>
        </p:txBody>
      </p:sp>
      <p:sp>
        <p:nvSpPr>
          <p:cNvPr id="4" name="矩形 3"/>
          <p:cNvSpPr/>
          <p:nvPr/>
        </p:nvSpPr>
        <p:spPr>
          <a:xfrm>
            <a:off x="539552" y="3212976"/>
            <a:ext cx="82780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7200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字母读音</a:t>
            </a:r>
            <a:r>
              <a:rPr lang="zh-CN" altLang="en-US" sz="7200" dirty="0" smtClean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7200" kern="100" dirty="0" smtClean="0">
                <a:solidFill>
                  <a:prstClr val="white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en-US" altLang="zh-CN" sz="7200" dirty="0">
                <a:solidFill>
                  <a:prstClr val="white"/>
                </a:solidFill>
              </a:rPr>
              <a:t>zed</a:t>
            </a:r>
            <a:r>
              <a:rPr lang="en-US" altLang="zh-CN" sz="7200" kern="100" dirty="0">
                <a:solidFill>
                  <a:prstClr val="white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] </a:t>
            </a:r>
            <a:r>
              <a:rPr lang="en-US" altLang="zh-CN" sz="7200" kern="100" dirty="0" smtClean="0">
                <a:solidFill>
                  <a:prstClr val="white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en-US" altLang="zh-CN" sz="7200" dirty="0" err="1">
                <a:solidFill>
                  <a:prstClr val="white"/>
                </a:solidFill>
              </a:rPr>
              <a:t>zi</a:t>
            </a:r>
            <a:r>
              <a:rPr lang="en-US" altLang="zh-CN" sz="7200" dirty="0">
                <a:solidFill>
                  <a:prstClr val="white"/>
                </a:solidFill>
              </a:rPr>
              <a:t>:</a:t>
            </a:r>
            <a:r>
              <a:rPr lang="en-US" altLang="zh-CN" sz="7200" kern="100" dirty="0" smtClean="0">
                <a:solidFill>
                  <a:prstClr val="white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] </a:t>
            </a:r>
            <a:endParaRPr lang="en-US" altLang="zh-CN" sz="7200" dirty="0">
              <a:solidFill>
                <a:prstClr val="white"/>
              </a:solidFill>
            </a:endParaRPr>
          </a:p>
          <a:p>
            <a:pPr lvl="0"/>
            <a:r>
              <a:rPr lang="zh-CN" altLang="en-US" sz="7200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字母发音</a:t>
            </a:r>
            <a:r>
              <a:rPr lang="zh-CN" altLang="en-US" sz="7200" dirty="0" smtClean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7200" kern="100" dirty="0" smtClean="0">
                <a:solidFill>
                  <a:prstClr val="white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en-US" altLang="zh-CN" sz="7200" b="1" dirty="0">
                <a:solidFill>
                  <a:schemeClr val="bg1"/>
                </a:solidFill>
              </a:rPr>
              <a:t>z</a:t>
            </a:r>
            <a:r>
              <a:rPr lang="en-US" altLang="zh-CN" sz="7200" kern="100" dirty="0" smtClean="0">
                <a:solidFill>
                  <a:prstClr val="white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]</a:t>
            </a:r>
            <a:endParaRPr lang="zh-CN" altLang="en-US" sz="7200" dirty="0">
              <a:solidFill>
                <a:prstClr val="white"/>
              </a:solidFill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40778"/>
            <a:ext cx="6080195" cy="168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814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5536" y="476672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</a:rPr>
              <a:t>Z is for zoo [ z ]  [ z ] [ z ]</a:t>
            </a:r>
          </a:p>
        </p:txBody>
      </p:sp>
      <p:sp>
        <p:nvSpPr>
          <p:cNvPr id="2" name="矩形 1"/>
          <p:cNvSpPr/>
          <p:nvPr/>
        </p:nvSpPr>
        <p:spPr>
          <a:xfrm>
            <a:off x="1130280" y="4059866"/>
            <a:ext cx="11745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rgbClr val="FFFF00"/>
                </a:solidFill>
              </a:rPr>
              <a:t>z</a:t>
            </a:r>
            <a:r>
              <a:rPr lang="en-US" altLang="zh-CN" sz="5400" dirty="0">
                <a:solidFill>
                  <a:schemeClr val="bg1"/>
                </a:solidFill>
              </a:rPr>
              <a:t>oo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79256" y="4059866"/>
            <a:ext cx="17588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rgbClr val="FFFF00"/>
                </a:solidFill>
              </a:rPr>
              <a:t>z</a:t>
            </a:r>
            <a:r>
              <a:rPr lang="en-US" altLang="zh-CN" sz="5400" dirty="0">
                <a:solidFill>
                  <a:schemeClr val="bg1"/>
                </a:solidFill>
              </a:rPr>
              <a:t>ebra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58307" y="4059866"/>
            <a:ext cx="13842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rgbClr val="FFFF00"/>
                </a:solidFill>
              </a:rPr>
              <a:t>z</a:t>
            </a:r>
            <a:r>
              <a:rPr lang="en-US" altLang="zh-CN" sz="5400" dirty="0">
                <a:solidFill>
                  <a:schemeClr val="bg1"/>
                </a:solidFill>
              </a:rPr>
              <a:t>ero</a:t>
            </a:r>
            <a:endParaRPr lang="zh-CN" altLang="en-US" sz="5400" dirty="0">
              <a:solidFill>
                <a:srgbClr val="FFFF00"/>
              </a:solidFill>
            </a:endParaRPr>
          </a:p>
        </p:txBody>
      </p:sp>
      <p:pic>
        <p:nvPicPr>
          <p:cNvPr id="1026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55" y="1912611"/>
            <a:ext cx="2162803" cy="182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972" y="1892649"/>
            <a:ext cx="2449385" cy="182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图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12609"/>
            <a:ext cx="2476521" cy="180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974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700808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上课</a:t>
            </a:r>
            <a:r>
              <a:rPr lang="zh-CN" altLang="en-US" sz="3600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内容：自然拼读</a:t>
            </a:r>
            <a:endParaRPr lang="en-US" altLang="zh-CN" sz="3600" dirty="0" smtClean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3600" dirty="0" smtClean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600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上课时间：每周六晚</a:t>
            </a:r>
            <a:r>
              <a:rPr lang="en-US" altLang="zh-CN" sz="3600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19</a:t>
            </a:r>
            <a:r>
              <a:rPr lang="zh-CN" altLang="en-US" sz="3600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3600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00 - 20</a:t>
            </a:r>
            <a:r>
              <a:rPr lang="zh-CN" altLang="en-US" sz="3600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3600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30</a:t>
            </a:r>
          </a:p>
          <a:p>
            <a:endParaRPr lang="en-US" altLang="zh-CN" sz="3600" dirty="0" smtClean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6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上课</a:t>
            </a:r>
            <a:r>
              <a:rPr lang="zh-CN" altLang="en-US" sz="3600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老师：尹岩老师</a:t>
            </a:r>
            <a:endParaRPr lang="zh-CN" altLang="en-US" sz="360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104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7544" y="836712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</a:rPr>
              <a:t>U is for up [ʌ] [ʌ] [ʌ]     </a:t>
            </a:r>
            <a:endParaRPr lang="en-US" altLang="zh-CN" sz="5400" b="1" dirty="0" smtClean="0">
              <a:solidFill>
                <a:schemeClr val="bg1"/>
              </a:solidFill>
            </a:endParaRPr>
          </a:p>
          <a:p>
            <a:r>
              <a:rPr lang="en-US" altLang="zh-CN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 </a:t>
            </a:r>
            <a:r>
              <a:rPr lang="en-US" altLang="zh-CN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is for </a:t>
            </a:r>
            <a:r>
              <a:rPr lang="en-US" altLang="zh-CN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five  </a:t>
            </a:r>
            <a:r>
              <a:rPr lang="en-US" altLang="zh-CN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[v] [v] [v]</a:t>
            </a:r>
          </a:p>
          <a:p>
            <a:r>
              <a:rPr lang="en-US" altLang="zh-CN" sz="5400" b="1" dirty="0">
                <a:solidFill>
                  <a:schemeClr val="bg1"/>
                </a:solidFill>
              </a:rPr>
              <a:t>W is for way [w] [w] [w]           </a:t>
            </a:r>
            <a:endParaRPr lang="en-US" altLang="zh-CN" sz="5400" b="1" dirty="0" smtClean="0">
              <a:solidFill>
                <a:schemeClr val="bg1"/>
              </a:solidFill>
            </a:endParaRPr>
          </a:p>
          <a:p>
            <a:r>
              <a:rPr lang="en-US" altLang="zh-CN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X </a:t>
            </a:r>
            <a:r>
              <a:rPr lang="en-US" altLang="zh-CN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is for </a:t>
            </a:r>
            <a:r>
              <a:rPr lang="en-US" altLang="zh-CN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box </a:t>
            </a:r>
            <a:r>
              <a:rPr lang="en-US" altLang="zh-CN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[</a:t>
            </a:r>
            <a:r>
              <a:rPr lang="en-US" altLang="zh-CN" sz="5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ks</a:t>
            </a:r>
            <a:r>
              <a:rPr lang="en-US" altLang="zh-CN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] [</a:t>
            </a:r>
            <a:r>
              <a:rPr lang="en-US" altLang="zh-CN" sz="5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ks</a:t>
            </a:r>
            <a:r>
              <a:rPr lang="en-US" altLang="zh-CN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] [</a:t>
            </a:r>
            <a:r>
              <a:rPr lang="en-US" altLang="zh-CN" sz="5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ks</a:t>
            </a:r>
            <a:r>
              <a:rPr lang="en-US" altLang="zh-CN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]</a:t>
            </a:r>
          </a:p>
          <a:p>
            <a:r>
              <a:rPr lang="en-US" altLang="zh-CN" sz="5400" b="1" dirty="0">
                <a:solidFill>
                  <a:schemeClr val="bg1"/>
                </a:solidFill>
              </a:rPr>
              <a:t>Y is for </a:t>
            </a:r>
            <a:r>
              <a:rPr lang="en-US" altLang="zh-CN" sz="5400" b="1" dirty="0" smtClean="0">
                <a:solidFill>
                  <a:schemeClr val="bg1"/>
                </a:solidFill>
              </a:rPr>
              <a:t>yes  </a:t>
            </a:r>
            <a:r>
              <a:rPr lang="en-US" altLang="zh-CN" sz="5400" b="1" dirty="0">
                <a:solidFill>
                  <a:schemeClr val="bg1"/>
                </a:solidFill>
              </a:rPr>
              <a:t>[ j ] [ j ] [ j ]      </a:t>
            </a:r>
            <a:endParaRPr lang="en-US" altLang="zh-CN" sz="5400" b="1" dirty="0" smtClean="0">
              <a:solidFill>
                <a:schemeClr val="bg1"/>
              </a:solidFill>
            </a:endParaRPr>
          </a:p>
          <a:p>
            <a:r>
              <a:rPr lang="en-US" altLang="zh-CN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 </a:t>
            </a:r>
            <a:r>
              <a:rPr lang="en-US" altLang="zh-CN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is for zoo [ z ]  [ z ] [ z ]</a:t>
            </a:r>
          </a:p>
        </p:txBody>
      </p:sp>
    </p:spTree>
    <p:extLst>
      <p:ext uri="{BB962C8B-B14F-4D97-AF65-F5344CB8AC3E}">
        <p14:creationId xmlns:p14="http://schemas.microsoft.com/office/powerpoint/2010/main" val="367812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746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8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1000" r="-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34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323" y="620688"/>
            <a:ext cx="75608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4800" b="1" kern="100" dirty="0">
                <a:solidFill>
                  <a:schemeClr val="bg1"/>
                </a:solidFill>
              </a:rPr>
              <a:t>A is for apple [æ] [æ] [æ]     </a:t>
            </a:r>
            <a:endParaRPr lang="en-US" altLang="zh-CN" sz="4800" b="1" kern="100" dirty="0" smtClean="0">
              <a:solidFill>
                <a:schemeClr val="bg1"/>
              </a:solidFill>
            </a:endParaRPr>
          </a:p>
          <a:p>
            <a:pPr algn="just">
              <a:spcAft>
                <a:spcPts val="0"/>
              </a:spcAft>
            </a:pPr>
            <a:r>
              <a:rPr lang="en-US" altLang="zh-CN" sz="4800" b="1" kern="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 </a:t>
            </a:r>
            <a:r>
              <a:rPr lang="en-US" altLang="zh-CN" sz="4800" b="1" kern="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is for bat  [b] [b] [b]</a:t>
            </a:r>
            <a:endParaRPr lang="zh-CN" altLang="zh-CN" sz="4800" b="1" kern="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>
              <a:spcAft>
                <a:spcPts val="0"/>
              </a:spcAft>
            </a:pPr>
            <a:r>
              <a:rPr lang="en-US" altLang="zh-CN" sz="4800" b="1" kern="100" dirty="0">
                <a:solidFill>
                  <a:schemeClr val="bg1"/>
                </a:solidFill>
              </a:rPr>
              <a:t>C is for cat [k] [k] [k]        </a:t>
            </a:r>
            <a:endParaRPr lang="en-US" altLang="zh-CN" sz="4800" b="1" kern="100" dirty="0" smtClean="0">
              <a:solidFill>
                <a:schemeClr val="bg1"/>
              </a:solidFill>
            </a:endParaRPr>
          </a:p>
          <a:p>
            <a:pPr algn="just">
              <a:spcAft>
                <a:spcPts val="0"/>
              </a:spcAft>
            </a:pPr>
            <a:r>
              <a:rPr lang="en-US" altLang="zh-CN" sz="4800" b="1" kern="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 </a:t>
            </a:r>
            <a:r>
              <a:rPr lang="en-US" altLang="zh-CN" sz="4800" b="1" kern="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is for dog  [d] [d] [d]</a:t>
            </a:r>
            <a:endParaRPr lang="zh-CN" altLang="zh-CN" sz="4800" b="1" kern="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>
              <a:spcAft>
                <a:spcPts val="0"/>
              </a:spcAft>
            </a:pPr>
            <a:r>
              <a:rPr lang="en-US" altLang="zh-CN" sz="4800" b="1" kern="100" dirty="0">
                <a:solidFill>
                  <a:schemeClr val="bg1"/>
                </a:solidFill>
              </a:rPr>
              <a:t>E is for elephant [e] [e] [e]    </a:t>
            </a:r>
            <a:endParaRPr lang="en-US" altLang="zh-CN" sz="4800" b="1" kern="100" dirty="0" smtClean="0">
              <a:solidFill>
                <a:schemeClr val="bg1"/>
              </a:solidFill>
            </a:endParaRPr>
          </a:p>
          <a:p>
            <a:pPr algn="just">
              <a:spcAft>
                <a:spcPts val="0"/>
              </a:spcAft>
            </a:pPr>
            <a:r>
              <a:rPr lang="en-US" altLang="zh-CN" sz="4800" b="1" kern="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 </a:t>
            </a:r>
            <a:r>
              <a:rPr lang="en-US" altLang="zh-CN" sz="4800" b="1" kern="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is for frog [f] [f] [f]</a:t>
            </a:r>
            <a:endParaRPr lang="zh-CN" altLang="zh-CN" sz="4800" b="1" kern="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>
              <a:spcAft>
                <a:spcPts val="0"/>
              </a:spcAft>
            </a:pPr>
            <a:r>
              <a:rPr lang="en-US" altLang="zh-CN" sz="4800" b="1" kern="100" dirty="0">
                <a:solidFill>
                  <a:schemeClr val="bg1"/>
                </a:solidFill>
              </a:rPr>
              <a:t>G is for girl [g] [g] [g]        </a:t>
            </a:r>
            <a:endParaRPr lang="en-US" altLang="zh-CN" sz="4800" b="1" kern="1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992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548680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H is for head [h] [h] [h]</a:t>
            </a:r>
            <a:endParaRPr lang="zh-CN" altLang="zh-CN" sz="4800" b="1" dirty="0">
              <a:solidFill>
                <a:schemeClr val="bg1"/>
              </a:solidFill>
            </a:endParaRPr>
          </a:p>
          <a:p>
            <a:r>
              <a:rPr lang="en-US" altLang="zh-CN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 is for it [</a:t>
            </a:r>
            <a:r>
              <a:rPr lang="en-US" altLang="zh-CN" sz="4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zh-CN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] [</a:t>
            </a:r>
            <a:r>
              <a:rPr lang="en-US" altLang="zh-CN" sz="4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zh-CN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] [</a:t>
            </a:r>
            <a:r>
              <a:rPr lang="en-US" altLang="zh-CN" sz="4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zh-CN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]            </a:t>
            </a:r>
            <a:endParaRPr lang="en-US" altLang="zh-CN" sz="4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altLang="zh-CN" sz="4800" b="1" dirty="0" smtClean="0">
                <a:solidFill>
                  <a:schemeClr val="bg1"/>
                </a:solidFill>
              </a:rPr>
              <a:t>J </a:t>
            </a:r>
            <a:r>
              <a:rPr lang="en-US" altLang="zh-CN" sz="4800" b="1" dirty="0">
                <a:solidFill>
                  <a:schemeClr val="bg1"/>
                </a:solidFill>
              </a:rPr>
              <a:t>is for jug  [</a:t>
            </a:r>
            <a:r>
              <a:rPr lang="en-US" altLang="zh-CN" sz="4800" b="1" dirty="0" err="1">
                <a:solidFill>
                  <a:schemeClr val="bg1"/>
                </a:solidFill>
              </a:rPr>
              <a:t>dʒ</a:t>
            </a:r>
            <a:r>
              <a:rPr lang="en-US" altLang="zh-CN" sz="4800" b="1" dirty="0">
                <a:solidFill>
                  <a:schemeClr val="bg1"/>
                </a:solidFill>
              </a:rPr>
              <a:t>] [</a:t>
            </a:r>
            <a:r>
              <a:rPr lang="en-US" altLang="zh-CN" sz="4800" b="1" dirty="0" err="1">
                <a:solidFill>
                  <a:schemeClr val="bg1"/>
                </a:solidFill>
              </a:rPr>
              <a:t>dʒ</a:t>
            </a:r>
            <a:r>
              <a:rPr lang="en-US" altLang="zh-CN" sz="4800" b="1" dirty="0">
                <a:solidFill>
                  <a:schemeClr val="bg1"/>
                </a:solidFill>
              </a:rPr>
              <a:t>] [</a:t>
            </a:r>
            <a:r>
              <a:rPr lang="en-US" altLang="zh-CN" sz="4800" b="1" dirty="0" err="1">
                <a:solidFill>
                  <a:schemeClr val="bg1"/>
                </a:solidFill>
              </a:rPr>
              <a:t>dʒ</a:t>
            </a:r>
            <a:r>
              <a:rPr lang="en-US" altLang="zh-CN" sz="4800" b="1" dirty="0">
                <a:solidFill>
                  <a:schemeClr val="bg1"/>
                </a:solidFill>
              </a:rPr>
              <a:t>]</a:t>
            </a:r>
            <a:endParaRPr lang="zh-CN" altLang="zh-CN" sz="4800" b="1" dirty="0">
              <a:solidFill>
                <a:schemeClr val="bg1"/>
              </a:solidFill>
            </a:endParaRPr>
          </a:p>
          <a:p>
            <a:r>
              <a:rPr lang="nb-NO" altLang="zh-CN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 is for kite [k] [k] [k]       </a:t>
            </a:r>
            <a:endParaRPr lang="nb-NO" altLang="zh-CN" sz="4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nb-NO" altLang="zh-CN" sz="4800" b="1" dirty="0" smtClean="0">
                <a:solidFill>
                  <a:schemeClr val="bg1"/>
                </a:solidFill>
              </a:rPr>
              <a:t>L </a:t>
            </a:r>
            <a:r>
              <a:rPr lang="nb-NO" altLang="zh-CN" sz="4800" b="1" dirty="0">
                <a:solidFill>
                  <a:schemeClr val="bg1"/>
                </a:solidFill>
              </a:rPr>
              <a:t>is for lion </a:t>
            </a:r>
            <a:r>
              <a:rPr lang="en-US" altLang="zh-CN" sz="4800" b="1" dirty="0">
                <a:solidFill>
                  <a:schemeClr val="bg1"/>
                </a:solidFill>
              </a:rPr>
              <a:t>[l] [l] [l]</a:t>
            </a:r>
            <a:endParaRPr lang="zh-CN" altLang="zh-CN" sz="4800" b="1" dirty="0">
              <a:solidFill>
                <a:schemeClr val="bg1"/>
              </a:solidFill>
            </a:endParaRPr>
          </a:p>
          <a:p>
            <a:r>
              <a:rPr lang="en-US" altLang="zh-CN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 is for monkey [m] [m] [m]  </a:t>
            </a:r>
            <a:endParaRPr lang="en-US" altLang="zh-CN" sz="4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altLang="zh-CN" sz="4800" b="1" dirty="0" smtClean="0">
                <a:solidFill>
                  <a:schemeClr val="bg1"/>
                </a:solidFill>
              </a:rPr>
              <a:t>N </a:t>
            </a:r>
            <a:r>
              <a:rPr lang="en-US" altLang="zh-CN" sz="4800" b="1" dirty="0">
                <a:solidFill>
                  <a:schemeClr val="bg1"/>
                </a:solidFill>
              </a:rPr>
              <a:t>is for nose [n] [n] [n]</a:t>
            </a:r>
            <a:endParaRPr lang="zh-CN" altLang="zh-CN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60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7544" y="980728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4800" b="1" kern="100" dirty="0">
                <a:solidFill>
                  <a:schemeClr val="bg1"/>
                </a:solidFill>
                <a:latin typeface="Times New Roman"/>
              </a:rPr>
              <a:t>O is for orange [</a:t>
            </a:r>
            <a:r>
              <a:rPr lang="en-US" altLang="zh-CN" sz="4800" b="1" kern="100" dirty="0">
                <a:solidFill>
                  <a:schemeClr val="bg1"/>
                </a:solidFill>
                <a:latin typeface="MS Mincho"/>
                <a:cs typeface="MS Mincho"/>
              </a:rPr>
              <a:t>ɔ</a:t>
            </a:r>
            <a:r>
              <a:rPr lang="en-US" altLang="zh-CN" sz="4800" b="1" kern="100" dirty="0">
                <a:solidFill>
                  <a:schemeClr val="bg1"/>
                </a:solidFill>
                <a:latin typeface="Times New Roman"/>
              </a:rPr>
              <a:t>][</a:t>
            </a:r>
            <a:r>
              <a:rPr lang="en-US" altLang="zh-CN" sz="4800" b="1" kern="100" dirty="0">
                <a:solidFill>
                  <a:schemeClr val="bg1"/>
                </a:solidFill>
                <a:latin typeface="MS Mincho"/>
                <a:cs typeface="MS Mincho"/>
              </a:rPr>
              <a:t>ɔ</a:t>
            </a:r>
            <a:r>
              <a:rPr lang="en-US" altLang="zh-CN" sz="4800" b="1" kern="100" dirty="0">
                <a:solidFill>
                  <a:schemeClr val="bg1"/>
                </a:solidFill>
                <a:latin typeface="Times New Roman"/>
              </a:rPr>
              <a:t>][</a:t>
            </a:r>
            <a:r>
              <a:rPr lang="en-US" altLang="zh-CN" sz="4800" b="1" kern="100" dirty="0">
                <a:solidFill>
                  <a:schemeClr val="bg1"/>
                </a:solidFill>
                <a:latin typeface="MS Mincho"/>
                <a:cs typeface="MS Mincho"/>
              </a:rPr>
              <a:t>ɔ</a:t>
            </a:r>
            <a:r>
              <a:rPr lang="en-US" altLang="zh-CN" sz="4800" b="1" kern="100" dirty="0" smtClean="0">
                <a:solidFill>
                  <a:schemeClr val="bg1"/>
                </a:solidFill>
                <a:latin typeface="Times New Roman"/>
              </a:rPr>
              <a:t>]</a:t>
            </a:r>
          </a:p>
          <a:p>
            <a:pPr algn="just">
              <a:spcAft>
                <a:spcPts val="0"/>
              </a:spcAft>
            </a:pPr>
            <a:r>
              <a:rPr lang="en-US" altLang="zh-CN" sz="4800" b="1" kern="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</a:rPr>
              <a:t>P </a:t>
            </a:r>
            <a:r>
              <a:rPr lang="en-US" altLang="zh-CN" sz="4800" b="1" kern="1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</a:rPr>
              <a:t>is for </a:t>
            </a:r>
            <a:r>
              <a:rPr lang="en-US" altLang="zh-CN" sz="4800" b="1" kern="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</a:rPr>
              <a:t>pear  </a:t>
            </a:r>
            <a:r>
              <a:rPr lang="en-US" altLang="zh-CN" sz="4800" b="1" kern="1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</a:rPr>
              <a:t>[p] [p] [p</a:t>
            </a:r>
            <a:r>
              <a:rPr lang="en-US" altLang="zh-CN" sz="4800" b="1" kern="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</a:rPr>
              <a:t>]</a:t>
            </a:r>
          </a:p>
          <a:p>
            <a:pPr algn="just">
              <a:spcAft>
                <a:spcPts val="0"/>
              </a:spcAft>
            </a:pPr>
            <a:r>
              <a:rPr lang="en-US" altLang="zh-CN" sz="4800" b="1" kern="100" dirty="0" smtClean="0">
                <a:solidFill>
                  <a:schemeClr val="bg1"/>
                </a:solidFill>
                <a:latin typeface="Times New Roman"/>
              </a:rPr>
              <a:t>Q </a:t>
            </a:r>
            <a:r>
              <a:rPr lang="en-US" altLang="zh-CN" sz="4800" b="1" kern="100" dirty="0">
                <a:solidFill>
                  <a:schemeClr val="bg1"/>
                </a:solidFill>
                <a:latin typeface="Times New Roman"/>
              </a:rPr>
              <a:t>is for queen  [kw] [kw] [kw</a:t>
            </a:r>
            <a:r>
              <a:rPr lang="en-US" altLang="zh-CN" sz="4800" b="1" kern="100" dirty="0" smtClean="0">
                <a:solidFill>
                  <a:schemeClr val="bg1"/>
                </a:solidFill>
                <a:latin typeface="Times New Roman"/>
              </a:rPr>
              <a:t>]</a:t>
            </a:r>
          </a:p>
          <a:p>
            <a:pPr algn="just">
              <a:spcAft>
                <a:spcPts val="0"/>
              </a:spcAft>
            </a:pPr>
            <a:r>
              <a:rPr lang="en-US" altLang="zh-CN" sz="4800" b="1" kern="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</a:rPr>
              <a:t>R </a:t>
            </a:r>
            <a:r>
              <a:rPr lang="en-US" altLang="zh-CN" sz="4800" b="1" kern="1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</a:rPr>
              <a:t>is for rain [r] [r] [r</a:t>
            </a:r>
            <a:r>
              <a:rPr lang="en-US" altLang="zh-CN" sz="4800" b="1" kern="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</a:rPr>
              <a:t>]</a:t>
            </a:r>
          </a:p>
          <a:p>
            <a:pPr algn="just">
              <a:spcAft>
                <a:spcPts val="0"/>
              </a:spcAft>
            </a:pPr>
            <a:r>
              <a:rPr lang="en-US" altLang="zh-CN" sz="4800" b="1" kern="100" dirty="0" smtClean="0">
                <a:solidFill>
                  <a:schemeClr val="bg1"/>
                </a:solidFill>
                <a:latin typeface="Times New Roman"/>
              </a:rPr>
              <a:t>S </a:t>
            </a:r>
            <a:r>
              <a:rPr lang="en-US" altLang="zh-CN" sz="4800" b="1" kern="100" dirty="0">
                <a:solidFill>
                  <a:schemeClr val="bg1"/>
                </a:solidFill>
                <a:latin typeface="Times New Roman"/>
              </a:rPr>
              <a:t>is for </a:t>
            </a:r>
            <a:r>
              <a:rPr lang="en-US" altLang="zh-CN" sz="4800" b="1" kern="100" dirty="0" smtClean="0">
                <a:solidFill>
                  <a:schemeClr val="bg1"/>
                </a:solidFill>
                <a:latin typeface="Times New Roman"/>
              </a:rPr>
              <a:t>sweet  </a:t>
            </a:r>
            <a:r>
              <a:rPr lang="en-US" altLang="zh-CN" sz="4800" b="1" kern="100" dirty="0">
                <a:solidFill>
                  <a:schemeClr val="bg1"/>
                </a:solidFill>
                <a:latin typeface="Times New Roman"/>
              </a:rPr>
              <a:t>[s] [s] [s] </a:t>
            </a:r>
            <a:endParaRPr lang="en-US" altLang="zh-CN" sz="4800" b="1" kern="100" dirty="0" smtClean="0">
              <a:solidFill>
                <a:schemeClr val="bg1"/>
              </a:solidFill>
              <a:latin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altLang="zh-CN" sz="4800" b="1" kern="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</a:rPr>
              <a:t>T </a:t>
            </a:r>
            <a:r>
              <a:rPr lang="en-US" altLang="zh-CN" sz="4800" b="1" kern="1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</a:rPr>
              <a:t>is for </a:t>
            </a:r>
            <a:r>
              <a:rPr lang="en-US" altLang="zh-CN" sz="4800" b="1" kern="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</a:rPr>
              <a:t>tiger </a:t>
            </a:r>
            <a:r>
              <a:rPr lang="en-US" altLang="zh-CN" sz="4800" b="1" kern="1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</a:rPr>
              <a:t>[t] [t] [t]</a:t>
            </a:r>
            <a:endParaRPr lang="zh-CN" altLang="zh-CN" sz="4800" kern="100"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565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9552" y="3068960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7200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字母读音：  </a:t>
            </a:r>
            <a:r>
              <a:rPr lang="en-US" altLang="zh-CN" sz="7200" kern="100" dirty="0" smtClean="0">
                <a:solidFill>
                  <a:prstClr val="white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en-US" altLang="zh-CN" sz="7200" dirty="0" err="1">
                <a:solidFill>
                  <a:prstClr val="white"/>
                </a:solidFill>
              </a:rPr>
              <a:t>ju</a:t>
            </a:r>
            <a:r>
              <a:rPr lang="en-US" altLang="zh-CN" sz="7200" dirty="0" smtClean="0">
                <a:solidFill>
                  <a:prstClr val="white"/>
                </a:solidFill>
              </a:rPr>
              <a:t>:</a:t>
            </a:r>
            <a:r>
              <a:rPr lang="en-US" altLang="zh-CN" sz="7200" kern="100" dirty="0" smtClean="0">
                <a:solidFill>
                  <a:prstClr val="white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] </a:t>
            </a:r>
            <a:endParaRPr lang="en-US" altLang="zh-CN" sz="7200" dirty="0">
              <a:solidFill>
                <a:prstClr val="white"/>
              </a:solidFill>
            </a:endParaRPr>
          </a:p>
          <a:p>
            <a:pPr lvl="0"/>
            <a:r>
              <a:rPr lang="zh-CN" altLang="en-US" sz="7200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字母发音：  </a:t>
            </a:r>
            <a:r>
              <a:rPr lang="en-US" altLang="zh-CN" sz="7200" kern="100" dirty="0">
                <a:solidFill>
                  <a:prstClr val="white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[ʌ]</a:t>
            </a:r>
            <a:endParaRPr lang="zh-CN" altLang="en-US" sz="7200" dirty="0">
              <a:solidFill>
                <a:prstClr val="white"/>
              </a:solidFill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536" y="404664"/>
            <a:ext cx="224933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800" dirty="0" err="1" smtClean="0">
                <a:solidFill>
                  <a:schemeClr val="bg1"/>
                </a:solidFill>
              </a:rPr>
              <a:t>Uu</a:t>
            </a:r>
            <a:endParaRPr lang="zh-CN" altLang="en-US" sz="138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" r="11347"/>
          <a:stretch/>
        </p:blipFill>
        <p:spPr bwMode="auto">
          <a:xfrm>
            <a:off x="2657029" y="723004"/>
            <a:ext cx="5948564" cy="157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72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470744"/>
            <a:ext cx="814838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</a:rPr>
              <a:t>U is for </a:t>
            </a:r>
            <a:r>
              <a:rPr lang="en-US" altLang="zh-CN" sz="6600" b="1" dirty="0">
                <a:solidFill>
                  <a:srgbClr val="FFFF00"/>
                </a:solidFill>
              </a:rPr>
              <a:t>u</a:t>
            </a:r>
            <a:r>
              <a:rPr lang="en-US" altLang="zh-CN" sz="6600" b="1" dirty="0">
                <a:solidFill>
                  <a:schemeClr val="bg1"/>
                </a:solidFill>
              </a:rPr>
              <a:t>p [ʌ] [ʌ] [ʌ]     </a:t>
            </a:r>
          </a:p>
        </p:txBody>
      </p:sp>
      <p:sp>
        <p:nvSpPr>
          <p:cNvPr id="4" name="矩形 3"/>
          <p:cNvSpPr/>
          <p:nvPr/>
        </p:nvSpPr>
        <p:spPr>
          <a:xfrm>
            <a:off x="830042" y="4176943"/>
            <a:ext cx="18630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 smtClean="0">
                <a:solidFill>
                  <a:srgbClr val="FFFF00"/>
                </a:solidFill>
              </a:rPr>
              <a:t>u</a:t>
            </a:r>
            <a:r>
              <a:rPr lang="en-US" altLang="zh-CN" sz="5400" dirty="0" smtClean="0">
                <a:solidFill>
                  <a:schemeClr val="bg1"/>
                </a:solidFill>
              </a:rPr>
              <a:t>nder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16874" y="4176943"/>
            <a:ext cx="12057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 smtClean="0">
                <a:solidFill>
                  <a:schemeClr val="bg1"/>
                </a:solidFill>
              </a:rPr>
              <a:t>c</a:t>
            </a:r>
            <a:r>
              <a:rPr lang="en-US" altLang="zh-CN" sz="5400" dirty="0" smtClean="0">
                <a:solidFill>
                  <a:srgbClr val="FFFF00"/>
                </a:solidFill>
              </a:rPr>
              <a:t>u</a:t>
            </a:r>
            <a:r>
              <a:rPr lang="en-US" altLang="zh-CN" sz="5400" dirty="0" smtClean="0">
                <a:solidFill>
                  <a:schemeClr val="bg1"/>
                </a:solidFill>
              </a:rPr>
              <a:t>p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77823" y="4176943"/>
            <a:ext cx="26922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 smtClean="0">
                <a:solidFill>
                  <a:srgbClr val="FFFF00"/>
                </a:solidFill>
              </a:rPr>
              <a:t>u</a:t>
            </a:r>
            <a:r>
              <a:rPr lang="en-US" altLang="zh-CN" sz="5400" dirty="0" smtClean="0">
                <a:solidFill>
                  <a:schemeClr val="bg1"/>
                </a:solidFill>
              </a:rPr>
              <a:t>mbrella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42" y="1913838"/>
            <a:ext cx="1784937" cy="172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96" y="1903708"/>
            <a:ext cx="2014008" cy="171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861" y="1979655"/>
            <a:ext cx="16002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172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1560" y="396090"/>
            <a:ext cx="2068195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800" b="1" dirty="0" err="1" smtClean="0">
                <a:solidFill>
                  <a:schemeClr val="bg1"/>
                </a:solidFill>
              </a:rPr>
              <a:t>Vv</a:t>
            </a:r>
            <a:endParaRPr lang="zh-CN" altLang="en-US" sz="13800" dirty="0"/>
          </a:p>
        </p:txBody>
      </p:sp>
      <p:sp>
        <p:nvSpPr>
          <p:cNvPr id="5" name="矩形 4"/>
          <p:cNvSpPr/>
          <p:nvPr/>
        </p:nvSpPr>
        <p:spPr>
          <a:xfrm>
            <a:off x="611560" y="2924944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7200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字母读音：  </a:t>
            </a:r>
            <a:r>
              <a:rPr lang="en-US" altLang="zh-CN" sz="7200" kern="100" dirty="0" smtClean="0">
                <a:solidFill>
                  <a:prstClr val="white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en-US" altLang="zh-CN" sz="7200" dirty="0">
                <a:solidFill>
                  <a:prstClr val="white"/>
                </a:solidFill>
              </a:rPr>
              <a:t>vi</a:t>
            </a:r>
            <a:r>
              <a:rPr lang="en-US" altLang="zh-CN" sz="7200" dirty="0" smtClean="0">
                <a:solidFill>
                  <a:prstClr val="white"/>
                </a:solidFill>
              </a:rPr>
              <a:t>:</a:t>
            </a:r>
            <a:r>
              <a:rPr lang="en-US" altLang="zh-CN" sz="7200" kern="100" dirty="0" smtClean="0">
                <a:solidFill>
                  <a:prstClr val="white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] </a:t>
            </a:r>
            <a:endParaRPr lang="en-US" altLang="zh-CN" sz="7200" dirty="0">
              <a:solidFill>
                <a:prstClr val="white"/>
              </a:solidFill>
            </a:endParaRPr>
          </a:p>
          <a:p>
            <a:pPr lvl="0"/>
            <a:r>
              <a:rPr lang="zh-CN" altLang="en-US" sz="7200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字母发音：  </a:t>
            </a:r>
            <a:r>
              <a:rPr lang="en-US" altLang="zh-CN" sz="7200" kern="100" dirty="0" smtClean="0">
                <a:solidFill>
                  <a:prstClr val="white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en-US" altLang="zh-CN" sz="7200" b="1" dirty="0">
                <a:solidFill>
                  <a:schemeClr val="bg1"/>
                </a:solidFill>
              </a:rPr>
              <a:t>v</a:t>
            </a:r>
            <a:r>
              <a:rPr lang="en-US" altLang="zh-CN" sz="7200" kern="100" dirty="0" smtClean="0">
                <a:solidFill>
                  <a:prstClr val="white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]</a:t>
            </a:r>
            <a:endParaRPr lang="zh-CN" altLang="en-US" sz="7200" dirty="0">
              <a:solidFill>
                <a:prstClr val="white"/>
              </a:solidFill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23035"/>
            <a:ext cx="56483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965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539</Words>
  <Application>Microsoft Office PowerPoint</Application>
  <PresentationFormat>全屏显示(4:3)</PresentationFormat>
  <Paragraphs>74</Paragraphs>
  <Slides>21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54</cp:revision>
  <dcterms:created xsi:type="dcterms:W3CDTF">2015-11-11T06:51:57Z</dcterms:created>
  <dcterms:modified xsi:type="dcterms:W3CDTF">2015-12-05T10:11:44Z</dcterms:modified>
</cp:coreProperties>
</file>