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65" r:id="rId3"/>
    <p:sldId id="274" r:id="rId4"/>
    <p:sldId id="271" r:id="rId5"/>
    <p:sldId id="266" r:id="rId6"/>
    <p:sldId id="267" r:id="rId7"/>
    <p:sldId id="270" r:id="rId8"/>
    <p:sldId id="272" r:id="rId9"/>
    <p:sldId id="281" r:id="rId10"/>
    <p:sldId id="280" r:id="rId11"/>
    <p:sldId id="282" r:id="rId12"/>
    <p:sldId id="257" r:id="rId13"/>
    <p:sldId id="279" r:id="rId14"/>
    <p:sldId id="283" r:id="rId15"/>
    <p:sldId id="278" r:id="rId16"/>
    <p:sldId id="284" r:id="rId17"/>
    <p:sldId id="277" r:id="rId18"/>
    <p:sldId id="285" r:id="rId19"/>
    <p:sldId id="286" r:id="rId20"/>
    <p:sldId id="275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1CE3C-7DEF-449D-99D6-CBD1A33F9041}" type="datetimeFigureOut">
              <a:rPr lang="zh-CN" altLang="en-US" smtClean="0"/>
              <a:t>2015-11-28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CA3DD-03E8-4010-8C43-4FBB46D07A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07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CA3DD-03E8-4010-8C43-4FBB46D07A48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3985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2015-11-28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2015-11-28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2015-11-28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2015-11-28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2015-11-28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2015-11-28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2015-11-28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93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404664"/>
            <a:ext cx="234711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3800" dirty="0" err="1" smtClean="0">
                <a:solidFill>
                  <a:schemeClr val="bg1"/>
                </a:solidFill>
              </a:rPr>
              <a:t>Qq</a:t>
            </a:r>
            <a:endParaRPr lang="zh-CN" altLang="en-US" sz="13800" dirty="0"/>
          </a:p>
        </p:txBody>
      </p:sp>
      <p:sp>
        <p:nvSpPr>
          <p:cNvPr id="4" name="矩形 3"/>
          <p:cNvSpPr/>
          <p:nvPr/>
        </p:nvSpPr>
        <p:spPr>
          <a:xfrm>
            <a:off x="573052" y="3068960"/>
            <a:ext cx="73448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72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字母读音：  </a:t>
            </a:r>
            <a:r>
              <a:rPr lang="en-US" altLang="zh-CN" sz="7200" kern="100" dirty="0" smtClean="0">
                <a:solidFill>
                  <a:prstClr val="white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sz="7200" dirty="0" err="1">
                <a:solidFill>
                  <a:prstClr val="white"/>
                </a:solidFill>
              </a:rPr>
              <a:t>kju</a:t>
            </a:r>
            <a:r>
              <a:rPr lang="en-US" altLang="zh-CN" sz="7200" dirty="0">
                <a:solidFill>
                  <a:prstClr val="white"/>
                </a:solidFill>
              </a:rPr>
              <a:t>:</a:t>
            </a:r>
            <a:r>
              <a:rPr lang="en-US" altLang="zh-CN" sz="7200" kern="100" dirty="0" smtClean="0">
                <a:solidFill>
                  <a:prstClr val="white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] </a:t>
            </a:r>
            <a:endParaRPr lang="en-US" altLang="zh-CN" sz="7200" dirty="0">
              <a:solidFill>
                <a:prstClr val="white"/>
              </a:solidFill>
            </a:endParaRPr>
          </a:p>
          <a:p>
            <a:pPr lvl="0"/>
            <a:r>
              <a:rPr lang="zh-CN" altLang="en-US" sz="72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字母发音：  </a:t>
            </a:r>
            <a:r>
              <a:rPr lang="en-US" altLang="zh-CN" sz="7200" kern="100" dirty="0" smtClean="0">
                <a:solidFill>
                  <a:prstClr val="white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sz="7200" dirty="0">
                <a:solidFill>
                  <a:schemeClr val="bg1"/>
                </a:solidFill>
              </a:rPr>
              <a:t>kw</a:t>
            </a:r>
            <a:r>
              <a:rPr lang="en-US" altLang="zh-CN" sz="7200" kern="100" dirty="0" smtClean="0">
                <a:solidFill>
                  <a:prstClr val="white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]</a:t>
            </a:r>
            <a:endParaRPr lang="zh-CN" altLang="en-US" sz="7200" dirty="0">
              <a:solidFill>
                <a:prstClr val="white"/>
              </a:solidFill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818621"/>
            <a:ext cx="5287710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019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95536" y="548680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4800" b="1" kern="100" dirty="0">
                <a:solidFill>
                  <a:schemeClr val="bg1"/>
                </a:solidFill>
                <a:latin typeface="Times New Roman"/>
              </a:rPr>
              <a:t>Q is for </a:t>
            </a:r>
            <a:r>
              <a:rPr lang="en-US" altLang="zh-CN" sz="4800" b="1" kern="100" dirty="0">
                <a:solidFill>
                  <a:srgbClr val="FFFF00"/>
                </a:solidFill>
                <a:latin typeface="Times New Roman"/>
              </a:rPr>
              <a:t>q</a:t>
            </a:r>
            <a:r>
              <a:rPr lang="en-US" altLang="zh-CN" sz="4800" b="1" kern="100" dirty="0">
                <a:solidFill>
                  <a:schemeClr val="bg1"/>
                </a:solidFill>
                <a:latin typeface="Times New Roman"/>
              </a:rPr>
              <a:t>ueen  [kw] [kw] [kw</a:t>
            </a:r>
            <a:r>
              <a:rPr lang="en-US" altLang="zh-CN" sz="4800" b="1" kern="100" dirty="0" smtClean="0">
                <a:solidFill>
                  <a:schemeClr val="bg1"/>
                </a:solidFill>
                <a:latin typeface="Times New Roman"/>
              </a:rPr>
              <a:t>]</a:t>
            </a:r>
            <a:endParaRPr lang="en-US" altLang="zh-CN" sz="4800" b="1" kern="100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84460" y="4232121"/>
            <a:ext cx="19656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400" dirty="0">
                <a:solidFill>
                  <a:srgbClr val="FFFF00"/>
                </a:solidFill>
              </a:rPr>
              <a:t>q</a:t>
            </a:r>
            <a:r>
              <a:rPr lang="en-US" altLang="zh-CN" sz="5400" dirty="0">
                <a:solidFill>
                  <a:schemeClr val="bg1"/>
                </a:solidFill>
              </a:rPr>
              <a:t>ueen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626315" y="4232121"/>
            <a:ext cx="156164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400" dirty="0">
                <a:solidFill>
                  <a:srgbClr val="FFFF00"/>
                </a:solidFill>
              </a:rPr>
              <a:t>q</a:t>
            </a:r>
            <a:r>
              <a:rPr lang="en-US" altLang="zh-CN" sz="5400" dirty="0">
                <a:solidFill>
                  <a:schemeClr val="bg1"/>
                </a:solidFill>
              </a:rPr>
              <a:t>uail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851792" y="4232121"/>
            <a:ext cx="27003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5400" dirty="0">
                <a:solidFill>
                  <a:srgbClr val="FFFF00"/>
                </a:solidFill>
              </a:rPr>
              <a:t>q</a:t>
            </a:r>
            <a:r>
              <a:rPr lang="en-US" altLang="zh-CN" sz="5400" dirty="0">
                <a:solidFill>
                  <a:schemeClr val="bg1"/>
                </a:solidFill>
              </a:rPr>
              <a:t>uestion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pic>
        <p:nvPicPr>
          <p:cNvPr id="7" name="图片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0478" y="1951904"/>
            <a:ext cx="1584218" cy="1771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图片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265" y="2017985"/>
            <a:ext cx="16764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图片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847" y="1951904"/>
            <a:ext cx="1728192" cy="1738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5488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707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404664"/>
            <a:ext cx="1810111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altLang="zh-CN" sz="13800" b="1" dirty="0" smtClean="0">
                <a:solidFill>
                  <a:schemeClr val="bg1"/>
                </a:solidFill>
              </a:rPr>
              <a:t>Rr</a:t>
            </a:r>
            <a:endParaRPr lang="zh-CN" altLang="en-US" sz="13800" dirty="0"/>
          </a:p>
        </p:txBody>
      </p:sp>
      <p:sp>
        <p:nvSpPr>
          <p:cNvPr id="4" name="矩形 3"/>
          <p:cNvSpPr/>
          <p:nvPr/>
        </p:nvSpPr>
        <p:spPr>
          <a:xfrm>
            <a:off x="611560" y="3140968"/>
            <a:ext cx="79476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72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字母读音：  </a:t>
            </a:r>
            <a:r>
              <a:rPr lang="en-US" altLang="zh-CN" sz="7200" kern="100" dirty="0" smtClean="0">
                <a:solidFill>
                  <a:prstClr val="white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sz="7200" dirty="0">
                <a:solidFill>
                  <a:prstClr val="white"/>
                </a:solidFill>
              </a:rPr>
              <a:t>a</a:t>
            </a:r>
            <a:r>
              <a:rPr lang="en-US" altLang="zh-CN" sz="7200" dirty="0" smtClean="0">
                <a:solidFill>
                  <a:prstClr val="white"/>
                </a:solidFill>
              </a:rPr>
              <a:t>:</a:t>
            </a:r>
            <a:r>
              <a:rPr lang="nb-NO" altLang="zh-CN" sz="7200" b="1" dirty="0">
                <a:solidFill>
                  <a:schemeClr val="bg1"/>
                </a:solidFill>
              </a:rPr>
              <a:t> r</a:t>
            </a:r>
            <a:r>
              <a:rPr lang="en-US" altLang="zh-CN" sz="7200" kern="100" dirty="0" smtClean="0">
                <a:solidFill>
                  <a:prstClr val="white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] </a:t>
            </a:r>
            <a:endParaRPr lang="en-US" altLang="zh-CN" sz="7200" dirty="0">
              <a:solidFill>
                <a:prstClr val="white"/>
              </a:solidFill>
            </a:endParaRPr>
          </a:p>
          <a:p>
            <a:pPr lvl="0"/>
            <a:r>
              <a:rPr lang="zh-CN" altLang="en-US" sz="72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字母发音：  </a:t>
            </a:r>
            <a:r>
              <a:rPr lang="en-US" altLang="zh-CN" sz="7200" kern="100" dirty="0" smtClean="0">
                <a:solidFill>
                  <a:prstClr val="white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[</a:t>
            </a:r>
            <a:r>
              <a:rPr lang="nb-NO" altLang="zh-CN" sz="7200" b="1" dirty="0">
                <a:solidFill>
                  <a:schemeClr val="bg1"/>
                </a:solidFill>
              </a:rPr>
              <a:t>r</a:t>
            </a:r>
            <a:r>
              <a:rPr lang="en-US" altLang="zh-CN" sz="7200" kern="100" dirty="0" smtClean="0">
                <a:solidFill>
                  <a:prstClr val="white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]</a:t>
            </a:r>
            <a:endParaRPr lang="zh-CN" altLang="en-US" sz="7200" dirty="0">
              <a:solidFill>
                <a:prstClr val="white"/>
              </a:solidFill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842547"/>
            <a:ext cx="4782759" cy="134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025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39551" y="428179"/>
            <a:ext cx="78920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6000" b="1" kern="100" dirty="0">
                <a:solidFill>
                  <a:schemeClr val="bg1"/>
                </a:solidFill>
                <a:latin typeface="Times New Roman"/>
              </a:rPr>
              <a:t>R is for </a:t>
            </a:r>
            <a:r>
              <a:rPr lang="en-US" altLang="zh-CN" sz="6000" b="1" kern="100" dirty="0">
                <a:solidFill>
                  <a:srgbClr val="FFFF00"/>
                </a:solidFill>
                <a:latin typeface="Times New Roman"/>
              </a:rPr>
              <a:t>r</a:t>
            </a:r>
            <a:r>
              <a:rPr lang="en-US" altLang="zh-CN" sz="6000" b="1" kern="100" dirty="0">
                <a:solidFill>
                  <a:schemeClr val="bg1"/>
                </a:solidFill>
                <a:latin typeface="Times New Roman"/>
              </a:rPr>
              <a:t>ain [r] [r] [r</a:t>
            </a:r>
            <a:r>
              <a:rPr lang="en-US" altLang="zh-CN" sz="6000" b="1" kern="100" dirty="0" smtClean="0">
                <a:solidFill>
                  <a:schemeClr val="bg1"/>
                </a:solidFill>
                <a:latin typeface="Times New Roman"/>
              </a:rPr>
              <a:t>]</a:t>
            </a:r>
            <a:endParaRPr lang="en-US" altLang="zh-CN" sz="6000" b="1" kern="100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50711" y="4077072"/>
            <a:ext cx="186326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400" dirty="0">
                <a:solidFill>
                  <a:srgbClr val="FFFF00"/>
                </a:solidFill>
              </a:rPr>
              <a:t>r</a:t>
            </a:r>
            <a:r>
              <a:rPr lang="en-US" altLang="zh-CN" sz="5400" dirty="0">
                <a:solidFill>
                  <a:schemeClr val="bg1"/>
                </a:solidFill>
              </a:rPr>
              <a:t>abbit</a:t>
            </a:r>
            <a:endParaRPr lang="zh-CN" altLang="en-US" sz="5400" dirty="0">
              <a:solidFill>
                <a:srgbClr val="FFFF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94755" y="4081677"/>
            <a:ext cx="11544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400" dirty="0">
                <a:solidFill>
                  <a:srgbClr val="FFFF00"/>
                </a:solidFill>
              </a:rPr>
              <a:t>r</a:t>
            </a:r>
            <a:r>
              <a:rPr lang="en-US" altLang="zh-CN" sz="5400" dirty="0">
                <a:solidFill>
                  <a:schemeClr val="bg1"/>
                </a:solidFill>
              </a:rPr>
              <a:t>un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666654" y="4081677"/>
            <a:ext cx="127470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400" dirty="0">
                <a:solidFill>
                  <a:srgbClr val="FFFF00"/>
                </a:solidFill>
              </a:rPr>
              <a:t>r</a:t>
            </a:r>
            <a:r>
              <a:rPr lang="en-US" altLang="zh-CN" sz="5400" dirty="0">
                <a:solidFill>
                  <a:schemeClr val="bg1"/>
                </a:solidFill>
              </a:rPr>
              <a:t>ing</a:t>
            </a:r>
            <a:endParaRPr lang="zh-CN" altLang="en-US" sz="5400" dirty="0">
              <a:solidFill>
                <a:srgbClr val="FFFF00"/>
              </a:solidFill>
            </a:endParaRPr>
          </a:p>
        </p:txBody>
      </p:sp>
      <p:pic>
        <p:nvPicPr>
          <p:cNvPr id="4098" name="图片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62367"/>
            <a:ext cx="2197554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329" y="1962367"/>
            <a:ext cx="1825337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图片 9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" r="22928"/>
          <a:stretch/>
        </p:blipFill>
        <p:spPr bwMode="auto">
          <a:xfrm>
            <a:off x="6404008" y="1962367"/>
            <a:ext cx="18000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9573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404664"/>
            <a:ext cx="2127505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3800" b="1" dirty="0" smtClean="0">
                <a:solidFill>
                  <a:schemeClr val="bg1"/>
                </a:solidFill>
              </a:rPr>
              <a:t>S </a:t>
            </a:r>
            <a:r>
              <a:rPr lang="en-US" altLang="zh-CN" sz="13800" b="1" dirty="0" err="1" smtClean="0">
                <a:solidFill>
                  <a:schemeClr val="bg1"/>
                </a:solidFill>
              </a:rPr>
              <a:t>s</a:t>
            </a:r>
            <a:endParaRPr lang="zh-CN" altLang="en-US" sz="13800" dirty="0"/>
          </a:p>
        </p:txBody>
      </p:sp>
      <p:sp>
        <p:nvSpPr>
          <p:cNvPr id="4" name="矩形 3"/>
          <p:cNvSpPr/>
          <p:nvPr/>
        </p:nvSpPr>
        <p:spPr>
          <a:xfrm>
            <a:off x="442392" y="3078197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72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字母读音：  </a:t>
            </a:r>
            <a:r>
              <a:rPr lang="en-US" altLang="zh-CN" sz="7200" kern="100" dirty="0" smtClean="0">
                <a:solidFill>
                  <a:prstClr val="white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sz="7200" dirty="0" err="1">
                <a:solidFill>
                  <a:prstClr val="white"/>
                </a:solidFill>
              </a:rPr>
              <a:t>es</a:t>
            </a:r>
            <a:r>
              <a:rPr lang="en-US" altLang="zh-CN" sz="7200" kern="100" dirty="0" smtClean="0">
                <a:solidFill>
                  <a:prstClr val="white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] </a:t>
            </a:r>
            <a:endParaRPr lang="en-US" altLang="zh-CN" sz="7200" dirty="0">
              <a:solidFill>
                <a:prstClr val="white"/>
              </a:solidFill>
            </a:endParaRPr>
          </a:p>
          <a:p>
            <a:pPr lvl="0"/>
            <a:r>
              <a:rPr lang="zh-CN" altLang="en-US" sz="72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字母发音：  </a:t>
            </a:r>
            <a:r>
              <a:rPr lang="en-US" altLang="zh-CN" sz="7200" kern="100" dirty="0" smtClean="0">
                <a:solidFill>
                  <a:prstClr val="white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sz="7200" dirty="0">
                <a:solidFill>
                  <a:schemeClr val="bg1"/>
                </a:solidFill>
              </a:rPr>
              <a:t>s</a:t>
            </a:r>
            <a:r>
              <a:rPr lang="en-US" altLang="zh-CN" sz="7200" kern="100" dirty="0" smtClean="0">
                <a:solidFill>
                  <a:prstClr val="white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]</a:t>
            </a:r>
            <a:endParaRPr lang="zh-CN" altLang="en-US" sz="7200" dirty="0">
              <a:solidFill>
                <a:prstClr val="white"/>
              </a:solidFill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827375"/>
            <a:ext cx="4834533" cy="1370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298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92196" y="476672"/>
            <a:ext cx="84282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6000" b="1" kern="100" dirty="0">
                <a:solidFill>
                  <a:schemeClr val="bg1"/>
                </a:solidFill>
                <a:latin typeface="Times New Roman"/>
              </a:rPr>
              <a:t>S is for </a:t>
            </a:r>
            <a:r>
              <a:rPr lang="en-US" altLang="zh-CN" sz="6000" b="1" kern="100" dirty="0" smtClean="0">
                <a:solidFill>
                  <a:srgbClr val="FFFF00"/>
                </a:solidFill>
                <a:latin typeface="Times New Roman"/>
              </a:rPr>
              <a:t>s</a:t>
            </a:r>
            <a:r>
              <a:rPr lang="en-US" altLang="zh-CN" sz="6000" b="1" kern="100" dirty="0" smtClean="0">
                <a:solidFill>
                  <a:schemeClr val="bg1"/>
                </a:solidFill>
                <a:latin typeface="Times New Roman"/>
              </a:rPr>
              <a:t>weet  </a:t>
            </a:r>
            <a:r>
              <a:rPr lang="en-US" altLang="zh-CN" sz="6000" b="1" kern="100" dirty="0">
                <a:solidFill>
                  <a:schemeClr val="bg1"/>
                </a:solidFill>
                <a:latin typeface="Times New Roman"/>
              </a:rPr>
              <a:t>[s] [s] [s] </a:t>
            </a:r>
          </a:p>
        </p:txBody>
      </p:sp>
      <p:sp>
        <p:nvSpPr>
          <p:cNvPr id="2" name="矩形 1"/>
          <p:cNvSpPr/>
          <p:nvPr/>
        </p:nvSpPr>
        <p:spPr>
          <a:xfrm>
            <a:off x="1106029" y="4206288"/>
            <a:ext cx="11833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400" dirty="0" smtClean="0">
                <a:solidFill>
                  <a:srgbClr val="FFFF00"/>
                </a:solidFill>
              </a:rPr>
              <a:t>s</a:t>
            </a:r>
            <a:r>
              <a:rPr lang="en-US" altLang="zh-CN" sz="5400" dirty="0" smtClean="0">
                <a:solidFill>
                  <a:schemeClr val="bg1"/>
                </a:solidFill>
              </a:rPr>
              <a:t>un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44847" y="4206288"/>
            <a:ext cx="12907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400" dirty="0">
                <a:solidFill>
                  <a:srgbClr val="FFFF00"/>
                </a:solidFill>
              </a:rPr>
              <a:t>s</a:t>
            </a:r>
            <a:r>
              <a:rPr lang="en-US" altLang="zh-CN" sz="5400" dirty="0">
                <a:solidFill>
                  <a:schemeClr val="bg1"/>
                </a:solidFill>
              </a:rPr>
              <a:t>eal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6851327" y="4206288"/>
            <a:ext cx="11833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400" dirty="0" smtClean="0">
                <a:solidFill>
                  <a:schemeClr val="bg1"/>
                </a:solidFill>
              </a:rPr>
              <a:t>bu</a:t>
            </a:r>
            <a:r>
              <a:rPr lang="en-US" altLang="zh-CN" sz="5400" dirty="0" smtClean="0">
                <a:solidFill>
                  <a:srgbClr val="FFFF00"/>
                </a:solidFill>
              </a:rPr>
              <a:t>s</a:t>
            </a:r>
            <a:endParaRPr lang="zh-CN" altLang="en-US" sz="5400" dirty="0">
              <a:solidFill>
                <a:srgbClr val="FFFF00"/>
              </a:solidFill>
            </a:endParaRPr>
          </a:p>
        </p:txBody>
      </p:sp>
      <p:pic>
        <p:nvPicPr>
          <p:cNvPr id="7" name="图片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23429" y="2102312"/>
            <a:ext cx="193357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图片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02312"/>
            <a:ext cx="2166937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7" y="2102312"/>
            <a:ext cx="1997579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7701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476672"/>
            <a:ext cx="2076209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3800" b="1" dirty="0" smtClean="0">
                <a:solidFill>
                  <a:schemeClr val="bg1"/>
                </a:solidFill>
              </a:rPr>
              <a:t>T </a:t>
            </a:r>
            <a:r>
              <a:rPr lang="en-US" altLang="zh-CN" sz="13800" b="1" dirty="0" err="1" smtClean="0">
                <a:solidFill>
                  <a:schemeClr val="bg1"/>
                </a:solidFill>
              </a:rPr>
              <a:t>t</a:t>
            </a:r>
            <a:endParaRPr lang="zh-CN" altLang="en-US" sz="13800" dirty="0"/>
          </a:p>
        </p:txBody>
      </p:sp>
      <p:sp>
        <p:nvSpPr>
          <p:cNvPr id="4" name="矩形 3"/>
          <p:cNvSpPr/>
          <p:nvPr/>
        </p:nvSpPr>
        <p:spPr>
          <a:xfrm>
            <a:off x="539552" y="3212976"/>
            <a:ext cx="82780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72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字母读音：  </a:t>
            </a:r>
            <a:r>
              <a:rPr lang="en-US" altLang="zh-CN" sz="7200" kern="100" dirty="0" smtClean="0">
                <a:solidFill>
                  <a:prstClr val="white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sz="7200" dirty="0" err="1">
                <a:solidFill>
                  <a:prstClr val="white"/>
                </a:solidFill>
              </a:rPr>
              <a:t>ti</a:t>
            </a:r>
            <a:r>
              <a:rPr lang="en-US" altLang="zh-CN" sz="7200" dirty="0">
                <a:solidFill>
                  <a:prstClr val="white"/>
                </a:solidFill>
              </a:rPr>
              <a:t>:</a:t>
            </a:r>
            <a:r>
              <a:rPr lang="en-US" altLang="zh-CN" sz="7200" kern="100" dirty="0" smtClean="0">
                <a:solidFill>
                  <a:prstClr val="white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] </a:t>
            </a:r>
            <a:endParaRPr lang="en-US" altLang="zh-CN" sz="7200" dirty="0">
              <a:solidFill>
                <a:prstClr val="white"/>
              </a:solidFill>
            </a:endParaRPr>
          </a:p>
          <a:p>
            <a:pPr lvl="0"/>
            <a:r>
              <a:rPr lang="zh-CN" altLang="en-US" sz="72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字母发音：  </a:t>
            </a:r>
            <a:r>
              <a:rPr lang="en-US" altLang="zh-CN" sz="7200" kern="100" dirty="0" smtClean="0">
                <a:solidFill>
                  <a:prstClr val="white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sz="7200" b="1" dirty="0">
                <a:solidFill>
                  <a:schemeClr val="bg1"/>
                </a:solidFill>
              </a:rPr>
              <a:t>t</a:t>
            </a:r>
            <a:r>
              <a:rPr lang="en-US" altLang="zh-CN" sz="7200" kern="100" dirty="0" smtClean="0">
                <a:solidFill>
                  <a:prstClr val="white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]</a:t>
            </a:r>
            <a:endParaRPr lang="zh-CN" altLang="en-US" sz="7200" dirty="0">
              <a:solidFill>
                <a:prstClr val="white"/>
              </a:solidFill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467" y="764704"/>
            <a:ext cx="4948351" cy="146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814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95536" y="476672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5400" b="1" kern="100" dirty="0">
                <a:solidFill>
                  <a:schemeClr val="bg1"/>
                </a:solidFill>
                <a:latin typeface="Times New Roman"/>
              </a:rPr>
              <a:t>T is for </a:t>
            </a:r>
            <a:r>
              <a:rPr lang="en-US" altLang="zh-CN" sz="5400" b="1" kern="100" dirty="0" smtClean="0">
                <a:solidFill>
                  <a:srgbClr val="FFFF00"/>
                </a:solidFill>
                <a:latin typeface="Times New Roman"/>
              </a:rPr>
              <a:t>t</a:t>
            </a:r>
            <a:r>
              <a:rPr lang="en-US" altLang="zh-CN" sz="5400" b="1" kern="100" dirty="0" smtClean="0">
                <a:solidFill>
                  <a:schemeClr val="bg1"/>
                </a:solidFill>
                <a:latin typeface="Times New Roman"/>
              </a:rPr>
              <a:t>iger </a:t>
            </a:r>
            <a:r>
              <a:rPr lang="en-US" altLang="zh-CN" sz="5400" b="1" kern="100" dirty="0">
                <a:solidFill>
                  <a:schemeClr val="bg1"/>
                </a:solidFill>
                <a:latin typeface="Times New Roman"/>
              </a:rPr>
              <a:t>[t] [t] [t]</a:t>
            </a:r>
            <a:endParaRPr lang="zh-CN" altLang="zh-CN" sz="5400" kern="100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415294" y="3986480"/>
            <a:ext cx="92044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400" dirty="0">
                <a:solidFill>
                  <a:srgbClr val="FFFF00"/>
                </a:solidFill>
              </a:rPr>
              <a:t>t</a:t>
            </a:r>
            <a:r>
              <a:rPr lang="en-US" altLang="zh-CN" sz="5400" dirty="0">
                <a:solidFill>
                  <a:schemeClr val="bg1"/>
                </a:solidFill>
              </a:rPr>
              <a:t>ie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79258" y="4002093"/>
            <a:ext cx="17588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400" dirty="0">
                <a:solidFill>
                  <a:srgbClr val="FFFF00"/>
                </a:solidFill>
              </a:rPr>
              <a:t>t</a:t>
            </a:r>
            <a:r>
              <a:rPr lang="en-US" altLang="zh-CN" sz="5400" dirty="0">
                <a:solidFill>
                  <a:schemeClr val="bg1"/>
                </a:solidFill>
              </a:rPr>
              <a:t>urtle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597177" y="3986480"/>
            <a:ext cx="10300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400" dirty="0" smtClean="0">
                <a:solidFill>
                  <a:schemeClr val="bg1"/>
                </a:solidFill>
              </a:rPr>
              <a:t>ca</a:t>
            </a:r>
            <a:r>
              <a:rPr lang="en-US" altLang="zh-CN" sz="5400" dirty="0" smtClean="0">
                <a:solidFill>
                  <a:srgbClr val="FFFF00"/>
                </a:solidFill>
              </a:rPr>
              <a:t>t</a:t>
            </a:r>
            <a:endParaRPr lang="zh-CN" altLang="en-US" sz="5400" dirty="0">
              <a:solidFill>
                <a:srgbClr val="FFFF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2060848"/>
            <a:ext cx="1944217" cy="1546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图片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71771"/>
            <a:ext cx="1807834" cy="160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图片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551" y="2081643"/>
            <a:ext cx="2088231" cy="1482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974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67544" y="980728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4800" b="1" kern="100" dirty="0">
                <a:solidFill>
                  <a:schemeClr val="bg1"/>
                </a:solidFill>
                <a:latin typeface="Times New Roman"/>
              </a:rPr>
              <a:t>O is for orange [</a:t>
            </a:r>
            <a:r>
              <a:rPr lang="en-US" altLang="zh-CN" sz="4800" b="1" kern="100" dirty="0">
                <a:solidFill>
                  <a:schemeClr val="bg1"/>
                </a:solidFill>
                <a:latin typeface="MS Mincho"/>
                <a:cs typeface="MS Mincho"/>
              </a:rPr>
              <a:t>ɔ</a:t>
            </a:r>
            <a:r>
              <a:rPr lang="en-US" altLang="zh-CN" sz="4800" b="1" kern="100" dirty="0">
                <a:solidFill>
                  <a:schemeClr val="bg1"/>
                </a:solidFill>
                <a:latin typeface="Times New Roman"/>
              </a:rPr>
              <a:t>][</a:t>
            </a:r>
            <a:r>
              <a:rPr lang="en-US" altLang="zh-CN" sz="4800" b="1" kern="100" dirty="0">
                <a:solidFill>
                  <a:schemeClr val="bg1"/>
                </a:solidFill>
                <a:latin typeface="MS Mincho"/>
                <a:cs typeface="MS Mincho"/>
              </a:rPr>
              <a:t>ɔ</a:t>
            </a:r>
            <a:r>
              <a:rPr lang="en-US" altLang="zh-CN" sz="4800" b="1" kern="100" dirty="0">
                <a:solidFill>
                  <a:schemeClr val="bg1"/>
                </a:solidFill>
                <a:latin typeface="Times New Roman"/>
              </a:rPr>
              <a:t>][</a:t>
            </a:r>
            <a:r>
              <a:rPr lang="en-US" altLang="zh-CN" sz="4800" b="1" kern="100" dirty="0">
                <a:solidFill>
                  <a:schemeClr val="bg1"/>
                </a:solidFill>
                <a:latin typeface="MS Mincho"/>
                <a:cs typeface="MS Mincho"/>
              </a:rPr>
              <a:t>ɔ</a:t>
            </a:r>
            <a:r>
              <a:rPr lang="en-US" altLang="zh-CN" sz="4800" b="1" kern="100" dirty="0" smtClean="0">
                <a:solidFill>
                  <a:schemeClr val="bg1"/>
                </a:solidFill>
                <a:latin typeface="Times New Roman"/>
              </a:rPr>
              <a:t>]</a:t>
            </a:r>
          </a:p>
          <a:p>
            <a:pPr algn="just">
              <a:spcAft>
                <a:spcPts val="0"/>
              </a:spcAft>
            </a:pPr>
            <a:r>
              <a:rPr lang="en-US" altLang="zh-CN" sz="4800" b="1" kern="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P </a:t>
            </a:r>
            <a:r>
              <a:rPr lang="en-US" altLang="zh-CN" sz="4800" b="1" kern="1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is for </a:t>
            </a:r>
            <a:r>
              <a:rPr lang="en-US" altLang="zh-CN" sz="4800" b="1" kern="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pear  </a:t>
            </a:r>
            <a:r>
              <a:rPr lang="en-US" altLang="zh-CN" sz="4800" b="1" kern="1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[p] [p] [p</a:t>
            </a:r>
            <a:r>
              <a:rPr lang="en-US" altLang="zh-CN" sz="4800" b="1" kern="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]</a:t>
            </a:r>
          </a:p>
          <a:p>
            <a:pPr algn="just">
              <a:spcAft>
                <a:spcPts val="0"/>
              </a:spcAft>
            </a:pPr>
            <a:r>
              <a:rPr lang="en-US" altLang="zh-CN" sz="4800" b="1" kern="100" dirty="0" smtClean="0">
                <a:solidFill>
                  <a:schemeClr val="bg1"/>
                </a:solidFill>
                <a:latin typeface="Times New Roman"/>
              </a:rPr>
              <a:t>Q </a:t>
            </a:r>
            <a:r>
              <a:rPr lang="en-US" altLang="zh-CN" sz="4800" b="1" kern="100" dirty="0">
                <a:solidFill>
                  <a:schemeClr val="bg1"/>
                </a:solidFill>
                <a:latin typeface="Times New Roman"/>
              </a:rPr>
              <a:t>is for queen  [kw] [kw] [kw</a:t>
            </a:r>
            <a:r>
              <a:rPr lang="en-US" altLang="zh-CN" sz="4800" b="1" kern="100" dirty="0" smtClean="0">
                <a:solidFill>
                  <a:schemeClr val="bg1"/>
                </a:solidFill>
                <a:latin typeface="Times New Roman"/>
              </a:rPr>
              <a:t>]</a:t>
            </a:r>
          </a:p>
          <a:p>
            <a:pPr algn="just">
              <a:spcAft>
                <a:spcPts val="0"/>
              </a:spcAft>
            </a:pPr>
            <a:r>
              <a:rPr lang="en-US" altLang="zh-CN" sz="4800" b="1" kern="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R </a:t>
            </a:r>
            <a:r>
              <a:rPr lang="en-US" altLang="zh-CN" sz="4800" b="1" kern="1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is for rain [r] [r] [r</a:t>
            </a:r>
            <a:r>
              <a:rPr lang="en-US" altLang="zh-CN" sz="4800" b="1" kern="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]</a:t>
            </a:r>
          </a:p>
          <a:p>
            <a:pPr algn="just">
              <a:spcAft>
                <a:spcPts val="0"/>
              </a:spcAft>
            </a:pPr>
            <a:r>
              <a:rPr lang="en-US" altLang="zh-CN" sz="4800" b="1" kern="100" dirty="0" smtClean="0">
                <a:solidFill>
                  <a:schemeClr val="bg1"/>
                </a:solidFill>
                <a:latin typeface="Times New Roman"/>
              </a:rPr>
              <a:t>S </a:t>
            </a:r>
            <a:r>
              <a:rPr lang="en-US" altLang="zh-CN" sz="4800" b="1" kern="100" dirty="0">
                <a:solidFill>
                  <a:schemeClr val="bg1"/>
                </a:solidFill>
                <a:latin typeface="Times New Roman"/>
              </a:rPr>
              <a:t>is for </a:t>
            </a:r>
            <a:r>
              <a:rPr lang="en-US" altLang="zh-CN" sz="4800" b="1" kern="100" dirty="0" smtClean="0">
                <a:solidFill>
                  <a:schemeClr val="bg1"/>
                </a:solidFill>
                <a:latin typeface="Times New Roman"/>
              </a:rPr>
              <a:t>sweet  </a:t>
            </a:r>
            <a:r>
              <a:rPr lang="en-US" altLang="zh-CN" sz="4800" b="1" kern="100" dirty="0">
                <a:solidFill>
                  <a:schemeClr val="bg1"/>
                </a:solidFill>
                <a:latin typeface="Times New Roman"/>
              </a:rPr>
              <a:t>[s] [s] [s] </a:t>
            </a:r>
            <a:endParaRPr lang="en-US" altLang="zh-CN" sz="4800" b="1" kern="100" dirty="0" smtClean="0">
              <a:solidFill>
                <a:schemeClr val="bg1"/>
              </a:solidFill>
              <a:latin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altLang="zh-CN" sz="4800" b="1" kern="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T </a:t>
            </a:r>
            <a:r>
              <a:rPr lang="en-US" altLang="zh-CN" sz="4800" b="1" kern="1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is for </a:t>
            </a:r>
            <a:r>
              <a:rPr lang="en-US" altLang="zh-CN" sz="4800" b="1" kern="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tiger </a:t>
            </a:r>
            <a:r>
              <a:rPr lang="en-US" altLang="zh-CN" sz="4800" b="1" kern="1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[t] [t] [t]</a:t>
            </a:r>
            <a:endParaRPr lang="zh-CN" altLang="zh-CN" sz="4800" kern="100" dirty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1565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t="-1000" r="-1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934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746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68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700808"/>
            <a:ext cx="7560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上课</a:t>
            </a:r>
            <a:r>
              <a:rPr lang="zh-CN" altLang="en-US" sz="3600" dirty="0" smtClean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内容：自然拼读</a:t>
            </a:r>
            <a:endParaRPr lang="en-US" altLang="zh-CN" sz="3600" dirty="0" smtClean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sz="3600" dirty="0" smtClean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3600" dirty="0" smtClean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上课时间：每周六晚</a:t>
            </a:r>
            <a:r>
              <a:rPr lang="en-US" altLang="zh-CN" sz="3600" dirty="0" smtClean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19</a:t>
            </a:r>
            <a:r>
              <a:rPr lang="zh-CN" altLang="en-US" sz="3600" dirty="0" smtClean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3600" dirty="0" smtClean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00 - 20</a:t>
            </a:r>
            <a:r>
              <a:rPr lang="zh-CN" altLang="en-US" sz="3600" dirty="0" smtClean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3600" dirty="0" smtClean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30</a:t>
            </a:r>
          </a:p>
          <a:p>
            <a:endParaRPr lang="en-US" altLang="zh-CN" sz="3600" dirty="0" smtClean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36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上课</a:t>
            </a:r>
            <a:r>
              <a:rPr lang="zh-CN" altLang="en-US" sz="3600" dirty="0" smtClean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老师：尹岩老师</a:t>
            </a:r>
            <a:endParaRPr lang="zh-CN" altLang="en-US" sz="3600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104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02323" y="620688"/>
            <a:ext cx="75608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4800" b="1" kern="100" dirty="0">
                <a:solidFill>
                  <a:schemeClr val="bg1"/>
                </a:solidFill>
              </a:rPr>
              <a:t>A is for apple [æ] [æ] [æ]     </a:t>
            </a:r>
            <a:endParaRPr lang="en-US" altLang="zh-CN" sz="4800" b="1" kern="100" dirty="0" smtClean="0">
              <a:solidFill>
                <a:schemeClr val="bg1"/>
              </a:solidFill>
            </a:endParaRPr>
          </a:p>
          <a:p>
            <a:pPr algn="just">
              <a:spcAft>
                <a:spcPts val="0"/>
              </a:spcAft>
            </a:pPr>
            <a:r>
              <a:rPr lang="en-US" altLang="zh-CN" sz="4800" b="1" kern="1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 </a:t>
            </a:r>
            <a:r>
              <a:rPr lang="en-US" altLang="zh-CN" sz="4800" b="1" kern="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is for bat  [b] [b] [b]</a:t>
            </a:r>
            <a:endParaRPr lang="zh-CN" altLang="zh-CN" sz="4800" b="1" kern="1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>
              <a:spcAft>
                <a:spcPts val="0"/>
              </a:spcAft>
            </a:pPr>
            <a:r>
              <a:rPr lang="en-US" altLang="zh-CN" sz="4800" b="1" kern="100" dirty="0">
                <a:solidFill>
                  <a:schemeClr val="bg1"/>
                </a:solidFill>
              </a:rPr>
              <a:t>C is for cat [k] [k] [k]        </a:t>
            </a:r>
            <a:endParaRPr lang="en-US" altLang="zh-CN" sz="4800" b="1" kern="100" dirty="0" smtClean="0">
              <a:solidFill>
                <a:schemeClr val="bg1"/>
              </a:solidFill>
            </a:endParaRPr>
          </a:p>
          <a:p>
            <a:pPr algn="just">
              <a:spcAft>
                <a:spcPts val="0"/>
              </a:spcAft>
            </a:pPr>
            <a:r>
              <a:rPr lang="en-US" altLang="zh-CN" sz="4800" b="1" kern="1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 </a:t>
            </a:r>
            <a:r>
              <a:rPr lang="en-US" altLang="zh-CN" sz="4800" b="1" kern="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is for dog  [d] [d] [d]</a:t>
            </a:r>
            <a:endParaRPr lang="zh-CN" altLang="zh-CN" sz="4800" b="1" kern="1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>
              <a:spcAft>
                <a:spcPts val="0"/>
              </a:spcAft>
            </a:pPr>
            <a:r>
              <a:rPr lang="en-US" altLang="zh-CN" sz="4800" b="1" kern="100" dirty="0">
                <a:solidFill>
                  <a:schemeClr val="bg1"/>
                </a:solidFill>
              </a:rPr>
              <a:t>E is for elephant [e] [e] [e]    </a:t>
            </a:r>
            <a:endParaRPr lang="en-US" altLang="zh-CN" sz="4800" b="1" kern="100" dirty="0" smtClean="0">
              <a:solidFill>
                <a:schemeClr val="bg1"/>
              </a:solidFill>
            </a:endParaRPr>
          </a:p>
          <a:p>
            <a:pPr algn="just">
              <a:spcAft>
                <a:spcPts val="0"/>
              </a:spcAft>
            </a:pPr>
            <a:r>
              <a:rPr lang="en-US" altLang="zh-CN" sz="4800" b="1" kern="1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 </a:t>
            </a:r>
            <a:r>
              <a:rPr lang="en-US" altLang="zh-CN" sz="4800" b="1" kern="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is for frog [f] [f] [f]</a:t>
            </a:r>
            <a:endParaRPr lang="zh-CN" altLang="zh-CN" sz="4800" b="1" kern="1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>
              <a:spcAft>
                <a:spcPts val="0"/>
              </a:spcAft>
            </a:pPr>
            <a:r>
              <a:rPr lang="en-US" altLang="zh-CN" sz="4800" b="1" kern="100" dirty="0">
                <a:solidFill>
                  <a:schemeClr val="bg1"/>
                </a:solidFill>
              </a:rPr>
              <a:t>G is for girl [g] [g] [g]        </a:t>
            </a:r>
            <a:endParaRPr lang="en-US" altLang="zh-CN" sz="4800" b="1" kern="1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992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548680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800" b="1" dirty="0">
                <a:solidFill>
                  <a:schemeClr val="bg1"/>
                </a:solidFill>
              </a:rPr>
              <a:t>H is for head [h] [h] [h]</a:t>
            </a:r>
            <a:endParaRPr lang="zh-CN" altLang="zh-CN" sz="4800" b="1" dirty="0">
              <a:solidFill>
                <a:schemeClr val="bg1"/>
              </a:solidFill>
            </a:endParaRPr>
          </a:p>
          <a:p>
            <a:r>
              <a:rPr lang="en-US" altLang="zh-CN" sz="4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 is for it [</a:t>
            </a:r>
            <a:r>
              <a:rPr lang="en-US" altLang="zh-CN" sz="4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altLang="zh-CN" sz="4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] [</a:t>
            </a:r>
            <a:r>
              <a:rPr lang="en-US" altLang="zh-CN" sz="4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altLang="zh-CN" sz="4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] [</a:t>
            </a:r>
            <a:r>
              <a:rPr lang="en-US" altLang="zh-CN" sz="4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altLang="zh-CN" sz="4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]            </a:t>
            </a:r>
            <a:endParaRPr lang="en-US" altLang="zh-CN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altLang="zh-CN" sz="4800" b="1" dirty="0" smtClean="0">
                <a:solidFill>
                  <a:schemeClr val="bg1"/>
                </a:solidFill>
              </a:rPr>
              <a:t>J </a:t>
            </a:r>
            <a:r>
              <a:rPr lang="en-US" altLang="zh-CN" sz="4800" b="1" dirty="0">
                <a:solidFill>
                  <a:schemeClr val="bg1"/>
                </a:solidFill>
              </a:rPr>
              <a:t>is for jug  [</a:t>
            </a:r>
            <a:r>
              <a:rPr lang="en-US" altLang="zh-CN" sz="4800" b="1" dirty="0" err="1">
                <a:solidFill>
                  <a:schemeClr val="bg1"/>
                </a:solidFill>
              </a:rPr>
              <a:t>dʒ</a:t>
            </a:r>
            <a:r>
              <a:rPr lang="en-US" altLang="zh-CN" sz="4800" b="1" dirty="0">
                <a:solidFill>
                  <a:schemeClr val="bg1"/>
                </a:solidFill>
              </a:rPr>
              <a:t>] [</a:t>
            </a:r>
            <a:r>
              <a:rPr lang="en-US" altLang="zh-CN" sz="4800" b="1" dirty="0" err="1">
                <a:solidFill>
                  <a:schemeClr val="bg1"/>
                </a:solidFill>
              </a:rPr>
              <a:t>dʒ</a:t>
            </a:r>
            <a:r>
              <a:rPr lang="en-US" altLang="zh-CN" sz="4800" b="1" dirty="0">
                <a:solidFill>
                  <a:schemeClr val="bg1"/>
                </a:solidFill>
              </a:rPr>
              <a:t>] [</a:t>
            </a:r>
            <a:r>
              <a:rPr lang="en-US" altLang="zh-CN" sz="4800" b="1" dirty="0" err="1">
                <a:solidFill>
                  <a:schemeClr val="bg1"/>
                </a:solidFill>
              </a:rPr>
              <a:t>dʒ</a:t>
            </a:r>
            <a:r>
              <a:rPr lang="en-US" altLang="zh-CN" sz="4800" b="1" dirty="0">
                <a:solidFill>
                  <a:schemeClr val="bg1"/>
                </a:solidFill>
              </a:rPr>
              <a:t>]</a:t>
            </a:r>
            <a:endParaRPr lang="zh-CN" altLang="zh-CN" sz="4800" b="1" dirty="0">
              <a:solidFill>
                <a:schemeClr val="bg1"/>
              </a:solidFill>
            </a:endParaRPr>
          </a:p>
          <a:p>
            <a:r>
              <a:rPr lang="nb-NO" altLang="zh-CN" sz="4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 is for kite [k] [k] [k]       </a:t>
            </a:r>
            <a:endParaRPr lang="nb-NO" altLang="zh-CN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nb-NO" altLang="zh-CN" sz="4800" b="1" dirty="0" smtClean="0">
                <a:solidFill>
                  <a:schemeClr val="bg1"/>
                </a:solidFill>
              </a:rPr>
              <a:t>L </a:t>
            </a:r>
            <a:r>
              <a:rPr lang="nb-NO" altLang="zh-CN" sz="4800" b="1" dirty="0">
                <a:solidFill>
                  <a:schemeClr val="bg1"/>
                </a:solidFill>
              </a:rPr>
              <a:t>is for lion </a:t>
            </a:r>
            <a:r>
              <a:rPr lang="en-US" altLang="zh-CN" sz="4800" b="1" dirty="0">
                <a:solidFill>
                  <a:schemeClr val="bg1"/>
                </a:solidFill>
              </a:rPr>
              <a:t>[l] [l] [l]</a:t>
            </a:r>
            <a:endParaRPr lang="zh-CN" altLang="zh-CN" sz="4800" b="1" dirty="0">
              <a:solidFill>
                <a:schemeClr val="bg1"/>
              </a:solidFill>
            </a:endParaRPr>
          </a:p>
          <a:p>
            <a:r>
              <a:rPr lang="en-US" altLang="zh-CN" sz="4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 is for monkey [m] [m] [m]  </a:t>
            </a:r>
            <a:endParaRPr lang="en-US" altLang="zh-CN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altLang="zh-CN" sz="4800" b="1" dirty="0" smtClean="0">
                <a:solidFill>
                  <a:schemeClr val="bg1"/>
                </a:solidFill>
              </a:rPr>
              <a:t>N </a:t>
            </a:r>
            <a:r>
              <a:rPr lang="en-US" altLang="zh-CN" sz="4800" b="1" dirty="0">
                <a:solidFill>
                  <a:schemeClr val="bg1"/>
                </a:solidFill>
              </a:rPr>
              <a:t>is for nose [n] [n] [n]</a:t>
            </a:r>
            <a:endParaRPr lang="zh-CN" altLang="zh-CN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60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39552" y="3068960"/>
            <a:ext cx="7128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72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字母读音：  </a:t>
            </a:r>
            <a:r>
              <a:rPr lang="en-US" altLang="zh-CN" sz="7200" kern="100" dirty="0" smtClean="0">
                <a:solidFill>
                  <a:prstClr val="white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sz="7200" dirty="0" err="1">
                <a:solidFill>
                  <a:prstClr val="white"/>
                </a:solidFill>
              </a:rPr>
              <a:t>əu</a:t>
            </a:r>
            <a:r>
              <a:rPr lang="en-US" altLang="zh-CN" sz="7200" kern="100" dirty="0" smtClean="0">
                <a:solidFill>
                  <a:prstClr val="white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] </a:t>
            </a:r>
            <a:endParaRPr lang="en-US" altLang="zh-CN" sz="7200" dirty="0">
              <a:solidFill>
                <a:prstClr val="white"/>
              </a:solidFill>
            </a:endParaRPr>
          </a:p>
          <a:p>
            <a:pPr lvl="0"/>
            <a:r>
              <a:rPr lang="zh-CN" altLang="en-US" sz="72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字母发音：  </a:t>
            </a:r>
            <a:r>
              <a:rPr lang="en-US" altLang="zh-CN" sz="7200" kern="100" dirty="0">
                <a:solidFill>
                  <a:prstClr val="white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[ɔ]</a:t>
            </a:r>
            <a:endParaRPr lang="zh-CN" altLang="en-US" sz="7200" dirty="0">
              <a:solidFill>
                <a:prstClr val="white"/>
              </a:solidFill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5536" y="404664"/>
            <a:ext cx="2289409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3800" dirty="0" err="1" smtClean="0">
                <a:solidFill>
                  <a:schemeClr val="bg1"/>
                </a:solidFill>
              </a:rPr>
              <a:t>Oo</a:t>
            </a:r>
            <a:endParaRPr lang="zh-CN" altLang="en-US" sz="13800" dirty="0">
              <a:solidFill>
                <a:schemeClr val="bg1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577" y="764704"/>
            <a:ext cx="5432070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72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470744"/>
            <a:ext cx="78619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6000" b="1" kern="100" dirty="0">
                <a:solidFill>
                  <a:schemeClr val="bg1"/>
                </a:solidFill>
                <a:latin typeface="Times New Roman"/>
              </a:rPr>
              <a:t>O is for </a:t>
            </a:r>
            <a:r>
              <a:rPr lang="en-US" altLang="zh-CN" sz="6000" b="1" kern="100" dirty="0">
                <a:solidFill>
                  <a:srgbClr val="FFFF00"/>
                </a:solidFill>
                <a:latin typeface="Times New Roman"/>
              </a:rPr>
              <a:t>o</a:t>
            </a:r>
            <a:r>
              <a:rPr lang="en-US" altLang="zh-CN" sz="6000" b="1" kern="100" dirty="0">
                <a:solidFill>
                  <a:schemeClr val="bg1"/>
                </a:solidFill>
                <a:latin typeface="Times New Roman"/>
              </a:rPr>
              <a:t>range [</a:t>
            </a:r>
            <a:r>
              <a:rPr lang="en-US" altLang="zh-CN" sz="6000" b="1" kern="100" dirty="0">
                <a:solidFill>
                  <a:schemeClr val="bg1"/>
                </a:solidFill>
                <a:latin typeface="MS Mincho"/>
                <a:cs typeface="MS Mincho"/>
              </a:rPr>
              <a:t>ɔ</a:t>
            </a:r>
            <a:r>
              <a:rPr lang="en-US" altLang="zh-CN" sz="6000" b="1" kern="100" dirty="0">
                <a:solidFill>
                  <a:schemeClr val="bg1"/>
                </a:solidFill>
                <a:latin typeface="Times New Roman"/>
              </a:rPr>
              <a:t>][</a:t>
            </a:r>
            <a:r>
              <a:rPr lang="en-US" altLang="zh-CN" sz="6000" b="1" kern="100" dirty="0">
                <a:solidFill>
                  <a:schemeClr val="bg1"/>
                </a:solidFill>
                <a:latin typeface="MS Mincho"/>
                <a:cs typeface="MS Mincho"/>
              </a:rPr>
              <a:t>ɔ</a:t>
            </a:r>
            <a:r>
              <a:rPr lang="en-US" altLang="zh-CN" sz="6000" b="1" kern="100" dirty="0">
                <a:solidFill>
                  <a:schemeClr val="bg1"/>
                </a:solidFill>
                <a:latin typeface="Times New Roman"/>
              </a:rPr>
              <a:t>][</a:t>
            </a:r>
            <a:r>
              <a:rPr lang="en-US" altLang="zh-CN" sz="6000" b="1" kern="100" dirty="0">
                <a:solidFill>
                  <a:schemeClr val="bg1"/>
                </a:solidFill>
                <a:latin typeface="MS Mincho"/>
                <a:cs typeface="MS Mincho"/>
              </a:rPr>
              <a:t>ɔ</a:t>
            </a:r>
            <a:r>
              <a:rPr lang="en-US" altLang="zh-CN" sz="6000" b="1" kern="100" dirty="0" smtClean="0">
                <a:solidFill>
                  <a:schemeClr val="bg1"/>
                </a:solidFill>
                <a:latin typeface="Times New Roman"/>
              </a:rPr>
              <a:t>]</a:t>
            </a:r>
            <a:endParaRPr lang="en-US" altLang="zh-CN" sz="6000" b="1" kern="100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74832" y="4176943"/>
            <a:ext cx="10334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400" dirty="0">
                <a:solidFill>
                  <a:schemeClr val="bg1"/>
                </a:solidFill>
              </a:rPr>
              <a:t>f</a:t>
            </a:r>
            <a:r>
              <a:rPr lang="en-US" altLang="zh-CN" sz="5400" dirty="0">
                <a:solidFill>
                  <a:srgbClr val="FFFF00"/>
                </a:solidFill>
              </a:rPr>
              <a:t>o</a:t>
            </a:r>
            <a:r>
              <a:rPr lang="en-US" altLang="zh-CN" sz="5400" dirty="0">
                <a:solidFill>
                  <a:schemeClr val="bg1"/>
                </a:solidFill>
              </a:rPr>
              <a:t>x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16874" y="4176943"/>
            <a:ext cx="123944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400" dirty="0">
                <a:solidFill>
                  <a:schemeClr val="bg1"/>
                </a:solidFill>
              </a:rPr>
              <a:t>d</a:t>
            </a:r>
            <a:r>
              <a:rPr lang="en-US" altLang="zh-CN" sz="5400" dirty="0">
                <a:solidFill>
                  <a:srgbClr val="FFFF00"/>
                </a:solidFill>
              </a:rPr>
              <a:t>o</a:t>
            </a:r>
            <a:r>
              <a:rPr lang="en-US" altLang="zh-CN" sz="5400" dirty="0">
                <a:solidFill>
                  <a:schemeClr val="bg1"/>
                </a:solidFill>
              </a:rPr>
              <a:t>g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344344" y="4176943"/>
            <a:ext cx="160973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400" dirty="0" smtClean="0">
                <a:solidFill>
                  <a:schemeClr val="bg1"/>
                </a:solidFill>
              </a:rPr>
              <a:t>cl</a:t>
            </a:r>
            <a:r>
              <a:rPr lang="en-US" altLang="zh-CN" sz="5400" dirty="0" smtClean="0">
                <a:solidFill>
                  <a:srgbClr val="FFFF00"/>
                </a:solidFill>
              </a:rPr>
              <a:t>o</a:t>
            </a:r>
            <a:r>
              <a:rPr lang="en-US" altLang="zh-CN" sz="5400" dirty="0" smtClean="0">
                <a:solidFill>
                  <a:schemeClr val="bg1"/>
                </a:solidFill>
              </a:rPr>
              <a:t>ck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pic>
        <p:nvPicPr>
          <p:cNvPr id="1026" name="图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26" y="1946085"/>
            <a:ext cx="19431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图片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094" y="1946086"/>
            <a:ext cx="1799002" cy="1704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图片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344" y="1946086"/>
            <a:ext cx="1653343" cy="1704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0172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11560" y="396090"/>
            <a:ext cx="2076209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3800" b="1" dirty="0" smtClean="0">
                <a:solidFill>
                  <a:schemeClr val="bg1"/>
                </a:solidFill>
              </a:rPr>
              <a:t>Pp</a:t>
            </a:r>
            <a:endParaRPr lang="zh-CN" altLang="en-US" sz="13800" dirty="0"/>
          </a:p>
        </p:txBody>
      </p:sp>
      <p:sp>
        <p:nvSpPr>
          <p:cNvPr id="5" name="矩形 4"/>
          <p:cNvSpPr/>
          <p:nvPr/>
        </p:nvSpPr>
        <p:spPr>
          <a:xfrm>
            <a:off x="611560" y="2924944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72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字母读音：  </a:t>
            </a:r>
            <a:r>
              <a:rPr lang="en-US" altLang="zh-CN" sz="7200" kern="100" dirty="0" smtClean="0">
                <a:solidFill>
                  <a:prstClr val="white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sz="7200" dirty="0">
                <a:solidFill>
                  <a:prstClr val="white"/>
                </a:solidFill>
              </a:rPr>
              <a:t>pi:</a:t>
            </a:r>
            <a:r>
              <a:rPr lang="en-US" altLang="zh-CN" sz="7200" kern="100" dirty="0" smtClean="0">
                <a:solidFill>
                  <a:prstClr val="white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] </a:t>
            </a:r>
            <a:endParaRPr lang="en-US" altLang="zh-CN" sz="7200" dirty="0">
              <a:solidFill>
                <a:prstClr val="white"/>
              </a:solidFill>
            </a:endParaRPr>
          </a:p>
          <a:p>
            <a:pPr lvl="0"/>
            <a:r>
              <a:rPr lang="zh-CN" altLang="en-US" sz="72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字母发音：  </a:t>
            </a:r>
            <a:r>
              <a:rPr lang="en-US" altLang="zh-CN" sz="7200" kern="100" dirty="0" smtClean="0">
                <a:solidFill>
                  <a:prstClr val="white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sz="7200" b="1" dirty="0">
                <a:solidFill>
                  <a:schemeClr val="bg1"/>
                </a:solidFill>
              </a:rPr>
              <a:t>p</a:t>
            </a:r>
            <a:r>
              <a:rPr lang="en-US" altLang="zh-CN" sz="7200" kern="100" dirty="0" smtClean="0">
                <a:solidFill>
                  <a:prstClr val="white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]</a:t>
            </a:r>
            <a:endParaRPr lang="zh-CN" altLang="en-US" sz="7200" dirty="0">
              <a:solidFill>
                <a:prstClr val="white"/>
              </a:solidFill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663" y="857189"/>
            <a:ext cx="4916719" cy="1469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965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39552" y="620688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6000" b="1" kern="100" dirty="0" smtClean="0">
                <a:solidFill>
                  <a:schemeClr val="bg1"/>
                </a:solidFill>
                <a:latin typeface="Times New Roman"/>
              </a:rPr>
              <a:t>P is for </a:t>
            </a:r>
            <a:r>
              <a:rPr lang="en-US" altLang="zh-CN" sz="6000" dirty="0" smtClean="0">
                <a:solidFill>
                  <a:srgbClr val="FFFF00"/>
                </a:solidFill>
              </a:rPr>
              <a:t>p</a:t>
            </a:r>
            <a:r>
              <a:rPr lang="en-US" altLang="zh-CN" sz="6000" dirty="0" smtClean="0">
                <a:solidFill>
                  <a:schemeClr val="bg1"/>
                </a:solidFill>
              </a:rPr>
              <a:t>ear</a:t>
            </a:r>
            <a:r>
              <a:rPr lang="zh-CN" altLang="en-US" sz="6000" dirty="0" smtClean="0">
                <a:solidFill>
                  <a:schemeClr val="bg1"/>
                </a:solidFill>
              </a:rPr>
              <a:t>  </a:t>
            </a:r>
            <a:r>
              <a:rPr lang="en-US" altLang="zh-CN" sz="6000" b="1" kern="100" dirty="0" smtClean="0">
                <a:solidFill>
                  <a:schemeClr val="bg1"/>
                </a:solidFill>
                <a:latin typeface="Times New Roman"/>
              </a:rPr>
              <a:t>[p] [p] [p]</a:t>
            </a:r>
            <a:endParaRPr lang="en-US" altLang="zh-CN" sz="6000" b="1" kern="100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55716" y="4024852"/>
            <a:ext cx="10326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400" dirty="0">
                <a:solidFill>
                  <a:srgbClr val="FFFF00"/>
                </a:solidFill>
              </a:rPr>
              <a:t>p</a:t>
            </a:r>
            <a:r>
              <a:rPr lang="en-US" altLang="zh-CN" sz="5400" dirty="0">
                <a:solidFill>
                  <a:schemeClr val="bg1"/>
                </a:solidFill>
              </a:rPr>
              <a:t>ig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759918" y="4024852"/>
            <a:ext cx="16241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400" dirty="0">
                <a:solidFill>
                  <a:schemeClr val="bg1"/>
                </a:solidFill>
              </a:rPr>
              <a:t> </a:t>
            </a:r>
            <a:r>
              <a:rPr lang="en-US" altLang="zh-CN" sz="5400" dirty="0">
                <a:solidFill>
                  <a:srgbClr val="FFFF00"/>
                </a:solidFill>
              </a:rPr>
              <a:t>p</a:t>
            </a:r>
            <a:r>
              <a:rPr lang="en-US" altLang="zh-CN" sz="5400" dirty="0">
                <a:solidFill>
                  <a:schemeClr val="bg1"/>
                </a:solidFill>
              </a:rPr>
              <a:t>ear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516216" y="4024852"/>
            <a:ext cx="17684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400" dirty="0" smtClean="0">
                <a:solidFill>
                  <a:srgbClr val="FFFF00"/>
                </a:solidFill>
              </a:rPr>
              <a:t>p</a:t>
            </a:r>
            <a:r>
              <a:rPr lang="en-US" altLang="zh-CN" sz="5400" dirty="0" smtClean="0">
                <a:solidFill>
                  <a:schemeClr val="bg1"/>
                </a:solidFill>
              </a:rPr>
              <a:t>iano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pic>
        <p:nvPicPr>
          <p:cNvPr id="7" name="图片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5257" y="1916832"/>
            <a:ext cx="193357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图片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1873969"/>
            <a:ext cx="17145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图片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873968"/>
            <a:ext cx="170497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742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</TotalTime>
  <Words>459</Words>
  <Application>Microsoft Office PowerPoint</Application>
  <PresentationFormat>全屏显示(4:3)</PresentationFormat>
  <Paragraphs>68</Paragraphs>
  <Slides>20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Microsoft</cp:lastModifiedBy>
  <cp:revision>42</cp:revision>
  <dcterms:created xsi:type="dcterms:W3CDTF">2015-11-11T06:51:57Z</dcterms:created>
  <dcterms:modified xsi:type="dcterms:W3CDTF">2015-11-28T08:20:31Z</dcterms:modified>
</cp:coreProperties>
</file>