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79" r:id="rId4"/>
    <p:sldId id="259" r:id="rId5"/>
    <p:sldId id="264" r:id="rId6"/>
    <p:sldId id="272" r:id="rId7"/>
    <p:sldId id="263" r:id="rId8"/>
    <p:sldId id="273" r:id="rId9"/>
    <p:sldId id="262" r:id="rId10"/>
    <p:sldId id="274" r:id="rId11"/>
    <p:sldId id="261" r:id="rId12"/>
    <p:sldId id="275" r:id="rId13"/>
    <p:sldId id="257" r:id="rId14"/>
    <p:sldId id="260" r:id="rId15"/>
    <p:sldId id="276" r:id="rId16"/>
    <p:sldId id="269" r:id="rId17"/>
    <p:sldId id="277" r:id="rId18"/>
    <p:sldId id="268" r:id="rId19"/>
    <p:sldId id="278" r:id="rId20"/>
    <p:sldId id="271" r:id="rId21"/>
    <p:sldId id="256"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2015.11.14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2015.11.14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35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6793013" cy="1015663"/>
          </a:xfrm>
          <a:prstGeom prst="rect">
            <a:avLst/>
          </a:prstGeom>
        </p:spPr>
        <p:txBody>
          <a:bodyPr wrap="none">
            <a:spAutoFit/>
          </a:bodyPr>
          <a:lstStyle/>
          <a:p>
            <a:r>
              <a:rPr lang="en-US" altLang="zh-CN" sz="6000" b="1" kern="100" dirty="0">
                <a:solidFill>
                  <a:schemeClr val="bg1"/>
                </a:solidFill>
              </a:rPr>
              <a:t>C is for </a:t>
            </a:r>
            <a:r>
              <a:rPr lang="en-US" altLang="zh-CN" sz="6000" b="1" kern="100" dirty="0">
                <a:solidFill>
                  <a:srgbClr val="FFFF00"/>
                </a:solidFill>
              </a:rPr>
              <a:t>c</a:t>
            </a:r>
            <a:r>
              <a:rPr lang="en-US" altLang="zh-CN" sz="6000" b="1" kern="100" dirty="0">
                <a:solidFill>
                  <a:schemeClr val="bg1"/>
                </a:solidFill>
              </a:rPr>
              <a:t>at [k] [k] [k] </a:t>
            </a:r>
            <a:endParaRPr lang="zh-CN" altLang="en-US" sz="6000" dirty="0"/>
          </a:p>
        </p:txBody>
      </p:sp>
      <p:sp>
        <p:nvSpPr>
          <p:cNvPr id="3" name="矩形 2"/>
          <p:cNvSpPr/>
          <p:nvPr/>
        </p:nvSpPr>
        <p:spPr>
          <a:xfrm>
            <a:off x="996384" y="4278151"/>
            <a:ext cx="1301062" cy="830997"/>
          </a:xfrm>
          <a:prstGeom prst="rect">
            <a:avLst/>
          </a:prstGeom>
        </p:spPr>
        <p:txBody>
          <a:bodyPr wrap="none">
            <a:spAutoFit/>
          </a:bodyPr>
          <a:lstStyle/>
          <a:p>
            <a:r>
              <a:rPr lang="en-US" altLang="zh-CN" sz="4800" dirty="0">
                <a:solidFill>
                  <a:srgbClr val="FFFF00"/>
                </a:solidFill>
              </a:rPr>
              <a:t>c</a:t>
            </a:r>
            <a:r>
              <a:rPr lang="en-US" altLang="zh-CN" sz="4800" dirty="0">
                <a:solidFill>
                  <a:schemeClr val="bg1"/>
                </a:solidFill>
              </a:rPr>
              <a:t>ake</a:t>
            </a:r>
            <a:endParaRPr lang="zh-CN" altLang="en-US" sz="4800" dirty="0">
              <a:solidFill>
                <a:schemeClr val="bg1"/>
              </a:solidFill>
            </a:endParaRPr>
          </a:p>
        </p:txBody>
      </p:sp>
      <p:sp>
        <p:nvSpPr>
          <p:cNvPr id="4" name="矩形 3"/>
          <p:cNvSpPr/>
          <p:nvPr/>
        </p:nvSpPr>
        <p:spPr>
          <a:xfrm>
            <a:off x="3898992" y="4278150"/>
            <a:ext cx="1057982" cy="830997"/>
          </a:xfrm>
          <a:prstGeom prst="rect">
            <a:avLst/>
          </a:prstGeom>
        </p:spPr>
        <p:txBody>
          <a:bodyPr wrap="none">
            <a:spAutoFit/>
          </a:bodyPr>
          <a:lstStyle/>
          <a:p>
            <a:r>
              <a:rPr lang="en-US" altLang="zh-CN" sz="4800" dirty="0">
                <a:solidFill>
                  <a:srgbClr val="FFFF00"/>
                </a:solidFill>
              </a:rPr>
              <a:t>c</a:t>
            </a:r>
            <a:r>
              <a:rPr lang="en-US" altLang="zh-CN" sz="4800" dirty="0">
                <a:solidFill>
                  <a:schemeClr val="bg1"/>
                </a:solidFill>
              </a:rPr>
              <a:t>ap</a:t>
            </a:r>
            <a:endParaRPr lang="zh-CN" altLang="en-US" sz="4800" dirty="0">
              <a:solidFill>
                <a:schemeClr val="bg1"/>
              </a:solidFill>
            </a:endParaRPr>
          </a:p>
        </p:txBody>
      </p:sp>
      <p:sp>
        <p:nvSpPr>
          <p:cNvPr id="5" name="矩形 4"/>
          <p:cNvSpPr/>
          <p:nvPr/>
        </p:nvSpPr>
        <p:spPr>
          <a:xfrm>
            <a:off x="6637408" y="4278149"/>
            <a:ext cx="948978" cy="830997"/>
          </a:xfrm>
          <a:prstGeom prst="rect">
            <a:avLst/>
          </a:prstGeom>
        </p:spPr>
        <p:txBody>
          <a:bodyPr wrap="none">
            <a:spAutoFit/>
          </a:bodyPr>
          <a:lstStyle/>
          <a:p>
            <a:r>
              <a:rPr lang="en-US" altLang="zh-CN" sz="4800" dirty="0">
                <a:solidFill>
                  <a:srgbClr val="FFFF00"/>
                </a:solidFill>
              </a:rPr>
              <a:t>c</a:t>
            </a:r>
            <a:r>
              <a:rPr lang="en-US" altLang="zh-CN" sz="4800" dirty="0">
                <a:solidFill>
                  <a:schemeClr val="bg1"/>
                </a:solidFill>
              </a:rPr>
              <a:t>ar</a:t>
            </a:r>
            <a:endParaRPr lang="zh-CN" altLang="en-US" sz="4800" dirty="0">
              <a:solidFill>
                <a:schemeClr val="bg1"/>
              </a:solidFill>
            </a:endParaRPr>
          </a:p>
        </p:txBody>
      </p:sp>
      <p:pic>
        <p:nvPicPr>
          <p:cNvPr id="6" name="图片 5"/>
          <p:cNvPicPr/>
          <p:nvPr/>
        </p:nvPicPr>
        <p:blipFill>
          <a:blip r:embed="rId2"/>
          <a:srcRect/>
          <a:stretch>
            <a:fillRect/>
          </a:stretch>
        </p:blipFill>
        <p:spPr>
          <a:xfrm>
            <a:off x="850653" y="2509510"/>
            <a:ext cx="1592524" cy="1115079"/>
          </a:xfrm>
          <a:prstGeom prst="rect">
            <a:avLst/>
          </a:prstGeom>
          <a:noFill/>
          <a:ln w="9525">
            <a:noFill/>
            <a:miter/>
          </a:ln>
        </p:spPr>
      </p:pic>
      <p:pic>
        <p:nvPicPr>
          <p:cNvPr id="7" name="图片 6"/>
          <p:cNvPicPr/>
          <p:nvPr/>
        </p:nvPicPr>
        <p:blipFill>
          <a:blip r:embed="rId3"/>
          <a:srcRect/>
          <a:stretch>
            <a:fillRect/>
          </a:stretch>
        </p:blipFill>
        <p:spPr>
          <a:xfrm>
            <a:off x="3635896" y="2509510"/>
            <a:ext cx="1584175" cy="1115079"/>
          </a:xfrm>
          <a:prstGeom prst="rect">
            <a:avLst/>
          </a:prstGeom>
          <a:noFill/>
          <a:ln w="9525">
            <a:noFill/>
            <a:miter/>
          </a:ln>
        </p:spPr>
      </p:pic>
      <p:pic>
        <p:nvPicPr>
          <p:cNvPr id="8" name="图片 7"/>
          <p:cNvPicPr/>
          <p:nvPr/>
        </p:nvPicPr>
        <p:blipFill>
          <a:blip r:embed="rId4"/>
          <a:srcRect/>
          <a:stretch>
            <a:fillRect/>
          </a:stretch>
        </p:blipFill>
        <p:spPr>
          <a:xfrm>
            <a:off x="6368947" y="2509510"/>
            <a:ext cx="1485900" cy="1115079"/>
          </a:xfrm>
          <a:prstGeom prst="rect">
            <a:avLst/>
          </a:prstGeom>
          <a:noFill/>
          <a:ln w="9525">
            <a:noFill/>
            <a:miter/>
          </a:ln>
        </p:spPr>
      </p:pic>
    </p:spTree>
    <p:extLst>
      <p:ext uri="{BB962C8B-B14F-4D97-AF65-F5344CB8AC3E}">
        <p14:creationId xmlns:p14="http://schemas.microsoft.com/office/powerpoint/2010/main" val="427132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2202847" cy="2215991"/>
          </a:xfrm>
          <a:prstGeom prst="rect">
            <a:avLst/>
          </a:prstGeom>
        </p:spPr>
        <p:txBody>
          <a:bodyPr wrap="none">
            <a:spAutoFit/>
          </a:bodyPr>
          <a:lstStyle/>
          <a:p>
            <a:r>
              <a:rPr lang="en-US" altLang="zh-CN" sz="13800" dirty="0" err="1">
                <a:solidFill>
                  <a:schemeClr val="bg1"/>
                </a:solidFill>
                <a:cs typeface="Times New Roman" panose="02020603050405020304" pitchFamily="18" charset="0"/>
              </a:rPr>
              <a:t>Dd</a:t>
            </a:r>
            <a:endParaRPr lang="zh-CN" altLang="en-US" sz="13800" dirty="0">
              <a:solidFill>
                <a:schemeClr val="bg1"/>
              </a:solidFill>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3" y="998878"/>
            <a:ext cx="5475629" cy="1277993"/>
          </a:xfrm>
          <a:prstGeom prst="rect">
            <a:avLst/>
          </a:prstGeom>
        </p:spPr>
      </p:pic>
      <p:sp>
        <p:nvSpPr>
          <p:cNvPr id="5" name="矩形 4"/>
          <p:cNvSpPr/>
          <p:nvPr/>
        </p:nvSpPr>
        <p:spPr>
          <a:xfrm>
            <a:off x="427366" y="2716506"/>
            <a:ext cx="6984776" cy="2308324"/>
          </a:xfrm>
          <a:prstGeom prst="rect">
            <a:avLst/>
          </a:prstGeom>
        </p:spPr>
        <p:txBody>
          <a:bodyPr wrap="square">
            <a:spAutoFit/>
          </a:bodyPr>
          <a:lstStyle/>
          <a:p>
            <a:pPr lvl="0"/>
            <a:r>
              <a:rPr lang="zh-CN" altLang="en-US" sz="7200" dirty="0">
                <a:solidFill>
                  <a:prstClr val="white"/>
                </a:solidFill>
                <a:latin typeface="华文楷体" panose="02010600040101010101" pitchFamily="2" charset="-122"/>
                <a:ea typeface="华文楷体" panose="02010600040101010101" pitchFamily="2" charset="-122"/>
              </a:rPr>
              <a:t>字母读音：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dirty="0">
                <a:solidFill>
                  <a:prstClr val="white"/>
                </a:solidFill>
              </a:rPr>
              <a:t>di:</a:t>
            </a:r>
            <a:r>
              <a:rPr lang="en-US" altLang="zh-CN" sz="7200" kern="100" dirty="0" smtClean="0">
                <a:solidFill>
                  <a:prstClr val="white"/>
                </a:solidFill>
                <a:ea typeface="华文楷体" panose="02010600040101010101" pitchFamily="2" charset="-122"/>
                <a:cs typeface="Times New Roman" panose="02020603050405020304" pitchFamily="18" charset="0"/>
              </a:rPr>
              <a:t>] </a:t>
            </a:r>
            <a:endParaRPr lang="en-US" altLang="zh-CN" sz="7200" dirty="0">
              <a:solidFill>
                <a:prstClr val="white"/>
              </a:solidFill>
            </a:endParaRPr>
          </a:p>
          <a:p>
            <a:pPr lvl="0"/>
            <a:r>
              <a:rPr lang="zh-CN" altLang="en-US" sz="7200" dirty="0">
                <a:solidFill>
                  <a:prstClr val="white"/>
                </a:solidFill>
                <a:latin typeface="华文楷体" panose="02010600040101010101" pitchFamily="2" charset="-122"/>
                <a:ea typeface="华文楷体" panose="02010600040101010101" pitchFamily="2" charset="-122"/>
              </a:rPr>
              <a:t>字母发音：  </a:t>
            </a:r>
            <a:r>
              <a:rPr lang="en-US" altLang="zh-CN" sz="7200" kern="100" dirty="0">
                <a:solidFill>
                  <a:prstClr val="white"/>
                </a:solidFill>
                <a:ea typeface="华文楷体" panose="02010600040101010101" pitchFamily="2" charset="-122"/>
                <a:cs typeface="Times New Roman" panose="02020603050405020304" pitchFamily="18" charset="0"/>
              </a:rPr>
              <a:t>[d]</a:t>
            </a:r>
            <a:endParaRPr lang="zh-CN" altLang="en-US" sz="7200" dirty="0">
              <a:solidFill>
                <a:prstClr val="white"/>
              </a:solidFill>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5800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6383" y="476672"/>
            <a:ext cx="7242239" cy="1015663"/>
          </a:xfrm>
          <a:prstGeom prst="rect">
            <a:avLst/>
          </a:prstGeom>
        </p:spPr>
        <p:txBody>
          <a:bodyPr wrap="none">
            <a:spAutoFit/>
          </a:bodyPr>
          <a:lstStyle/>
          <a:p>
            <a:pPr algn="just">
              <a:spcAft>
                <a:spcPts val="0"/>
              </a:spcAft>
            </a:pPr>
            <a:r>
              <a:rPr lang="en-US" altLang="zh-CN" sz="6000" b="1" kern="100" dirty="0">
                <a:solidFill>
                  <a:schemeClr val="bg1"/>
                </a:solidFill>
              </a:rPr>
              <a:t>D is for </a:t>
            </a:r>
            <a:r>
              <a:rPr lang="en-US" altLang="zh-CN" sz="6000" b="1" kern="100" dirty="0">
                <a:solidFill>
                  <a:srgbClr val="FFFF00"/>
                </a:solidFill>
              </a:rPr>
              <a:t>d</a:t>
            </a:r>
            <a:r>
              <a:rPr lang="en-US" altLang="zh-CN" sz="6000" b="1" kern="100" dirty="0">
                <a:solidFill>
                  <a:schemeClr val="bg1"/>
                </a:solidFill>
              </a:rPr>
              <a:t>og  [d] [d] [d]</a:t>
            </a:r>
            <a:endParaRPr lang="zh-CN" altLang="zh-CN" sz="4000" kern="100" dirty="0">
              <a:solidFill>
                <a:schemeClr val="bg1"/>
              </a:solidFill>
            </a:endParaRPr>
          </a:p>
        </p:txBody>
      </p:sp>
      <p:sp>
        <p:nvSpPr>
          <p:cNvPr id="3" name="矩形 2"/>
          <p:cNvSpPr/>
          <p:nvPr/>
        </p:nvSpPr>
        <p:spPr>
          <a:xfrm>
            <a:off x="3771318" y="4221088"/>
            <a:ext cx="1374094" cy="830997"/>
          </a:xfrm>
          <a:prstGeom prst="rect">
            <a:avLst/>
          </a:prstGeom>
        </p:spPr>
        <p:txBody>
          <a:bodyPr wrap="none">
            <a:spAutoFit/>
          </a:bodyPr>
          <a:lstStyle/>
          <a:p>
            <a:r>
              <a:rPr lang="en-US" altLang="zh-CN" sz="4800" dirty="0">
                <a:solidFill>
                  <a:srgbClr val="FFFF00"/>
                </a:solidFill>
              </a:rPr>
              <a:t>d</a:t>
            </a:r>
            <a:r>
              <a:rPr lang="en-US" altLang="zh-CN" sz="4800" dirty="0">
                <a:solidFill>
                  <a:schemeClr val="bg1"/>
                </a:solidFill>
              </a:rPr>
              <a:t>oor</a:t>
            </a:r>
            <a:endParaRPr lang="zh-CN" altLang="en-US" sz="4800" dirty="0">
              <a:solidFill>
                <a:schemeClr val="bg1"/>
              </a:solidFill>
            </a:endParaRPr>
          </a:p>
        </p:txBody>
      </p:sp>
      <p:sp>
        <p:nvSpPr>
          <p:cNvPr id="4" name="矩形 3"/>
          <p:cNvSpPr/>
          <p:nvPr/>
        </p:nvSpPr>
        <p:spPr>
          <a:xfrm>
            <a:off x="1034776" y="4221088"/>
            <a:ext cx="1335622" cy="830997"/>
          </a:xfrm>
          <a:prstGeom prst="rect">
            <a:avLst/>
          </a:prstGeom>
        </p:spPr>
        <p:txBody>
          <a:bodyPr wrap="none">
            <a:spAutoFit/>
          </a:bodyPr>
          <a:lstStyle/>
          <a:p>
            <a:r>
              <a:rPr lang="en-US" altLang="zh-CN" sz="4800" dirty="0">
                <a:solidFill>
                  <a:srgbClr val="FFFF00"/>
                </a:solidFill>
              </a:rPr>
              <a:t>d</a:t>
            </a:r>
            <a:r>
              <a:rPr lang="en-US" altLang="zh-CN" sz="4800" dirty="0">
                <a:solidFill>
                  <a:schemeClr val="bg1"/>
                </a:solidFill>
              </a:rPr>
              <a:t>esk</a:t>
            </a:r>
            <a:endParaRPr lang="zh-CN" altLang="en-US" sz="4800" dirty="0">
              <a:solidFill>
                <a:schemeClr val="bg1"/>
              </a:solidFill>
            </a:endParaRPr>
          </a:p>
        </p:txBody>
      </p:sp>
      <p:sp>
        <p:nvSpPr>
          <p:cNvPr id="5" name="矩形 4"/>
          <p:cNvSpPr/>
          <p:nvPr/>
        </p:nvSpPr>
        <p:spPr>
          <a:xfrm>
            <a:off x="6382609" y="4221087"/>
            <a:ext cx="1372492" cy="830997"/>
          </a:xfrm>
          <a:prstGeom prst="rect">
            <a:avLst/>
          </a:prstGeom>
        </p:spPr>
        <p:txBody>
          <a:bodyPr wrap="none">
            <a:spAutoFit/>
          </a:bodyPr>
          <a:lstStyle/>
          <a:p>
            <a:r>
              <a:rPr lang="en-US" altLang="zh-CN" sz="4800" dirty="0">
                <a:solidFill>
                  <a:srgbClr val="FFFF00"/>
                </a:solidFill>
              </a:rPr>
              <a:t>d</a:t>
            </a:r>
            <a:r>
              <a:rPr lang="en-US" altLang="zh-CN" sz="4800" dirty="0">
                <a:solidFill>
                  <a:schemeClr val="bg1"/>
                </a:solidFill>
              </a:rPr>
              <a:t>uck</a:t>
            </a:r>
            <a:endParaRPr lang="zh-CN" altLang="en-US" sz="4800" dirty="0">
              <a:solidFill>
                <a:schemeClr val="bg1"/>
              </a:solidFill>
            </a:endParaRPr>
          </a:p>
        </p:txBody>
      </p:sp>
      <p:pic>
        <p:nvPicPr>
          <p:cNvPr id="6" name="图片 5"/>
          <p:cNvPicPr/>
          <p:nvPr/>
        </p:nvPicPr>
        <p:blipFill>
          <a:blip r:embed="rId2"/>
          <a:srcRect/>
          <a:stretch>
            <a:fillRect/>
          </a:stretch>
        </p:blipFill>
        <p:spPr>
          <a:xfrm>
            <a:off x="860089" y="2361596"/>
            <a:ext cx="1684997" cy="1286478"/>
          </a:xfrm>
          <a:prstGeom prst="rect">
            <a:avLst/>
          </a:prstGeom>
          <a:noFill/>
          <a:ln w="9525">
            <a:noFill/>
            <a:miter/>
          </a:ln>
        </p:spPr>
      </p:pic>
      <p:pic>
        <p:nvPicPr>
          <p:cNvPr id="7" name="图片 6"/>
          <p:cNvPicPr/>
          <p:nvPr/>
        </p:nvPicPr>
        <p:blipFill>
          <a:blip r:embed="rId3"/>
          <a:srcRect/>
          <a:stretch>
            <a:fillRect/>
          </a:stretch>
        </p:blipFill>
        <p:spPr>
          <a:xfrm>
            <a:off x="3840676" y="2361596"/>
            <a:ext cx="1235379" cy="1286478"/>
          </a:xfrm>
          <a:prstGeom prst="rect">
            <a:avLst/>
          </a:prstGeom>
          <a:noFill/>
          <a:ln w="9525">
            <a:noFill/>
            <a:miter/>
          </a:ln>
        </p:spPr>
      </p:pic>
      <p:pic>
        <p:nvPicPr>
          <p:cNvPr id="8" name="图片 7"/>
          <p:cNvPicPr/>
          <p:nvPr/>
        </p:nvPicPr>
        <p:blipFill>
          <a:blip r:embed="rId4"/>
          <a:srcRect/>
          <a:stretch>
            <a:fillRect/>
          </a:stretch>
        </p:blipFill>
        <p:spPr>
          <a:xfrm>
            <a:off x="6429090" y="2361596"/>
            <a:ext cx="1279531" cy="1286478"/>
          </a:xfrm>
          <a:prstGeom prst="rect">
            <a:avLst/>
          </a:prstGeom>
          <a:noFill/>
          <a:ln w="9525">
            <a:noFill/>
            <a:miter/>
          </a:ln>
        </p:spPr>
      </p:pic>
    </p:spTree>
    <p:extLst>
      <p:ext uri="{BB962C8B-B14F-4D97-AF65-F5344CB8AC3E}">
        <p14:creationId xmlns:p14="http://schemas.microsoft.com/office/powerpoint/2010/main" val="2357247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3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1896738" cy="2215991"/>
          </a:xfrm>
          <a:prstGeom prst="rect">
            <a:avLst/>
          </a:prstGeom>
        </p:spPr>
        <p:txBody>
          <a:bodyPr wrap="none">
            <a:spAutoFit/>
          </a:bodyPr>
          <a:lstStyle/>
          <a:p>
            <a:r>
              <a:rPr lang="nb-NO" altLang="zh-CN" sz="13800" dirty="0">
                <a:solidFill>
                  <a:schemeClr val="bg1"/>
                </a:solidFill>
                <a:cs typeface="Times New Roman" panose="02020603050405020304" pitchFamily="18" charset="0"/>
              </a:rPr>
              <a:t>Ee</a:t>
            </a:r>
            <a:endParaRPr lang="zh-CN" altLang="en-US" sz="13800" dirty="0">
              <a:solidFill>
                <a:schemeClr val="bg1"/>
              </a:solidFill>
              <a:cs typeface="Times New Roman" panose="02020603050405020304" pitchFamily="18" charset="0"/>
            </a:endParaRPr>
          </a:p>
        </p:txBody>
      </p:sp>
      <p:sp>
        <p:nvSpPr>
          <p:cNvPr id="4" name="矩形 3"/>
          <p:cNvSpPr/>
          <p:nvPr/>
        </p:nvSpPr>
        <p:spPr>
          <a:xfrm>
            <a:off x="611560" y="2420888"/>
            <a:ext cx="6534472" cy="2308324"/>
          </a:xfrm>
          <a:prstGeom prst="rect">
            <a:avLst/>
          </a:prstGeom>
        </p:spPr>
        <p:txBody>
          <a:bodyPr wrap="square">
            <a:spAutoFit/>
          </a:bodyPr>
          <a:lstStyle/>
          <a:p>
            <a:pPr lvl="0"/>
            <a:r>
              <a:rPr lang="zh-CN" altLang="en-US" sz="7200" dirty="0">
                <a:solidFill>
                  <a:prstClr val="white"/>
                </a:solidFill>
                <a:latin typeface="华文楷体" panose="02010600040101010101" pitchFamily="2" charset="-122"/>
                <a:ea typeface="华文楷体" panose="02010600040101010101" pitchFamily="2" charset="-122"/>
              </a:rPr>
              <a:t>字母读音：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dirty="0" err="1" smtClean="0">
                <a:solidFill>
                  <a:prstClr val="white"/>
                </a:solidFill>
              </a:rPr>
              <a:t>i</a:t>
            </a:r>
            <a:r>
              <a:rPr lang="en-US" altLang="zh-CN" sz="7200" dirty="0">
                <a:solidFill>
                  <a:prstClr val="white"/>
                </a:solidFill>
              </a:rPr>
              <a:t>:</a:t>
            </a:r>
            <a:r>
              <a:rPr lang="en-US" altLang="zh-CN" sz="7200" kern="100" dirty="0" smtClean="0">
                <a:solidFill>
                  <a:prstClr val="white"/>
                </a:solidFill>
                <a:ea typeface="华文楷体" panose="02010600040101010101" pitchFamily="2" charset="-122"/>
                <a:cs typeface="Times New Roman" panose="02020603050405020304" pitchFamily="18" charset="0"/>
              </a:rPr>
              <a:t>] </a:t>
            </a:r>
            <a:endParaRPr lang="en-US" altLang="zh-CN" sz="7200" dirty="0">
              <a:solidFill>
                <a:prstClr val="white"/>
              </a:solidFill>
            </a:endParaRPr>
          </a:p>
          <a:p>
            <a:pPr lvl="0"/>
            <a:r>
              <a:rPr lang="zh-CN" altLang="en-US" sz="7200" dirty="0">
                <a:solidFill>
                  <a:prstClr val="white"/>
                </a:solidFill>
                <a:latin typeface="华文楷体" panose="02010600040101010101" pitchFamily="2" charset="-122"/>
                <a:ea typeface="华文楷体" panose="02010600040101010101" pitchFamily="2" charset="-122"/>
              </a:rPr>
              <a:t>字母发音：  </a:t>
            </a:r>
            <a:r>
              <a:rPr lang="en-US" altLang="zh-CN" sz="7200" kern="100" dirty="0">
                <a:solidFill>
                  <a:prstClr val="white"/>
                </a:solidFill>
                <a:ea typeface="华文楷体" panose="02010600040101010101" pitchFamily="2" charset="-122"/>
                <a:cs typeface="Times New Roman" panose="02020603050405020304" pitchFamily="18" charset="0"/>
              </a:rPr>
              <a:t>[e]</a:t>
            </a:r>
            <a:endParaRPr lang="zh-CN" altLang="en-US" sz="7200" dirty="0">
              <a:solidFill>
                <a:prstClr val="white"/>
              </a:solidFill>
              <a:ea typeface="华文楷体" panose="02010600040101010101" pitchFamily="2" charset="-122"/>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908720"/>
            <a:ext cx="5508612" cy="1296144"/>
          </a:xfrm>
          <a:prstGeom prst="rect">
            <a:avLst/>
          </a:prstGeom>
        </p:spPr>
      </p:pic>
    </p:spTree>
    <p:extLst>
      <p:ext uri="{BB962C8B-B14F-4D97-AF65-F5344CB8AC3E}">
        <p14:creationId xmlns:p14="http://schemas.microsoft.com/office/powerpoint/2010/main" val="30651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04664"/>
            <a:ext cx="8910324" cy="1015663"/>
          </a:xfrm>
          <a:prstGeom prst="rect">
            <a:avLst/>
          </a:prstGeom>
        </p:spPr>
        <p:txBody>
          <a:bodyPr wrap="none">
            <a:spAutoFit/>
          </a:bodyPr>
          <a:lstStyle/>
          <a:p>
            <a:r>
              <a:rPr lang="en-US" altLang="zh-CN" sz="6000" b="1" kern="100" dirty="0">
                <a:solidFill>
                  <a:schemeClr val="bg1"/>
                </a:solidFill>
              </a:rPr>
              <a:t>E is for elephant [e] [e] [e] </a:t>
            </a:r>
            <a:endParaRPr lang="zh-CN" altLang="en-US" sz="6000" dirty="0"/>
          </a:p>
        </p:txBody>
      </p:sp>
      <p:sp>
        <p:nvSpPr>
          <p:cNvPr id="3" name="矩形 2"/>
          <p:cNvSpPr/>
          <p:nvPr/>
        </p:nvSpPr>
        <p:spPr>
          <a:xfrm>
            <a:off x="1014441" y="4005064"/>
            <a:ext cx="1138453" cy="830997"/>
          </a:xfrm>
          <a:prstGeom prst="rect">
            <a:avLst/>
          </a:prstGeom>
        </p:spPr>
        <p:txBody>
          <a:bodyPr wrap="none">
            <a:spAutoFit/>
          </a:bodyPr>
          <a:lstStyle/>
          <a:p>
            <a:r>
              <a:rPr lang="en-US" altLang="zh-CN" sz="4800" dirty="0" smtClean="0">
                <a:solidFill>
                  <a:schemeClr val="bg1"/>
                </a:solidFill>
              </a:rPr>
              <a:t>b</a:t>
            </a:r>
            <a:r>
              <a:rPr lang="en-US" altLang="zh-CN" sz="4800" dirty="0" smtClean="0">
                <a:solidFill>
                  <a:srgbClr val="FFFF00"/>
                </a:solidFill>
              </a:rPr>
              <a:t>e</a:t>
            </a:r>
            <a:r>
              <a:rPr lang="en-US" altLang="zh-CN" sz="4800" dirty="0" smtClean="0">
                <a:solidFill>
                  <a:schemeClr val="bg1"/>
                </a:solidFill>
              </a:rPr>
              <a:t>d</a:t>
            </a:r>
            <a:endParaRPr lang="zh-CN" altLang="en-US" sz="4800" dirty="0">
              <a:solidFill>
                <a:schemeClr val="bg1"/>
              </a:solidFill>
            </a:endParaRPr>
          </a:p>
        </p:txBody>
      </p:sp>
      <p:sp>
        <p:nvSpPr>
          <p:cNvPr id="4" name="矩形 3"/>
          <p:cNvSpPr/>
          <p:nvPr/>
        </p:nvSpPr>
        <p:spPr>
          <a:xfrm>
            <a:off x="3686202" y="4005063"/>
            <a:ext cx="1076833" cy="830997"/>
          </a:xfrm>
          <a:prstGeom prst="rect">
            <a:avLst/>
          </a:prstGeom>
        </p:spPr>
        <p:txBody>
          <a:bodyPr wrap="none">
            <a:spAutoFit/>
          </a:bodyPr>
          <a:lstStyle/>
          <a:p>
            <a:r>
              <a:rPr lang="en-US" altLang="zh-CN" sz="4800" dirty="0">
                <a:solidFill>
                  <a:srgbClr val="FFFF00"/>
                </a:solidFill>
              </a:rPr>
              <a:t>e</a:t>
            </a:r>
            <a:r>
              <a:rPr lang="en-US" altLang="zh-CN" sz="4800" dirty="0">
                <a:solidFill>
                  <a:schemeClr val="bg1"/>
                </a:solidFill>
              </a:rPr>
              <a:t>gg</a:t>
            </a:r>
            <a:endParaRPr lang="zh-CN" altLang="en-US" sz="4800" dirty="0">
              <a:solidFill>
                <a:schemeClr val="bg1"/>
              </a:solidFill>
            </a:endParaRPr>
          </a:p>
        </p:txBody>
      </p:sp>
      <p:sp>
        <p:nvSpPr>
          <p:cNvPr id="5" name="矩形 4"/>
          <p:cNvSpPr/>
          <p:nvPr/>
        </p:nvSpPr>
        <p:spPr>
          <a:xfrm>
            <a:off x="5679094" y="4005062"/>
            <a:ext cx="2405530" cy="830997"/>
          </a:xfrm>
          <a:prstGeom prst="rect">
            <a:avLst/>
          </a:prstGeom>
        </p:spPr>
        <p:txBody>
          <a:bodyPr wrap="none">
            <a:spAutoFit/>
          </a:bodyPr>
          <a:lstStyle/>
          <a:p>
            <a:r>
              <a:rPr lang="en-US" altLang="zh-CN" sz="4800" dirty="0">
                <a:solidFill>
                  <a:srgbClr val="FFFF00"/>
                </a:solidFill>
              </a:rPr>
              <a:t>e</a:t>
            </a:r>
            <a:r>
              <a:rPr lang="en-US" altLang="zh-CN" sz="4800" dirty="0">
                <a:solidFill>
                  <a:schemeClr val="bg1"/>
                </a:solidFill>
              </a:rPr>
              <a:t>lephant</a:t>
            </a:r>
            <a:endParaRPr lang="zh-CN" altLang="en-US" sz="4800" dirty="0">
              <a:solidFill>
                <a:schemeClr val="bg1"/>
              </a:solidFill>
            </a:endParaRPr>
          </a:p>
        </p:txBody>
      </p:sp>
      <p:pic>
        <p:nvPicPr>
          <p:cNvPr id="6" name="图片 5"/>
          <p:cNvPicPr/>
          <p:nvPr/>
        </p:nvPicPr>
        <p:blipFill>
          <a:blip r:embed="rId2"/>
          <a:srcRect/>
          <a:stretch>
            <a:fillRect/>
          </a:stretch>
        </p:blipFill>
        <p:spPr>
          <a:xfrm>
            <a:off x="755576" y="2132856"/>
            <a:ext cx="1656184" cy="1224136"/>
          </a:xfrm>
          <a:prstGeom prst="rect">
            <a:avLst/>
          </a:prstGeom>
          <a:noFill/>
          <a:ln w="9525">
            <a:noFill/>
            <a:miter/>
          </a:ln>
        </p:spPr>
      </p:pic>
      <p:pic>
        <p:nvPicPr>
          <p:cNvPr id="7" name="图片 6"/>
          <p:cNvPicPr/>
          <p:nvPr/>
        </p:nvPicPr>
        <p:blipFill>
          <a:blip r:embed="rId3"/>
          <a:srcRect/>
          <a:stretch>
            <a:fillRect/>
          </a:stretch>
        </p:blipFill>
        <p:spPr>
          <a:xfrm>
            <a:off x="3445190" y="2132856"/>
            <a:ext cx="1558858" cy="1224136"/>
          </a:xfrm>
          <a:prstGeom prst="rect">
            <a:avLst/>
          </a:prstGeom>
          <a:noFill/>
          <a:ln w="9525">
            <a:noFill/>
            <a:miter/>
          </a:ln>
        </p:spPr>
      </p:pic>
      <p:pic>
        <p:nvPicPr>
          <p:cNvPr id="8" name="图片 7"/>
          <p:cNvPicPr/>
          <p:nvPr/>
        </p:nvPicPr>
        <p:blipFill>
          <a:blip r:embed="rId4"/>
          <a:srcRect/>
          <a:stretch>
            <a:fillRect/>
          </a:stretch>
        </p:blipFill>
        <p:spPr>
          <a:xfrm>
            <a:off x="6228184" y="2132856"/>
            <a:ext cx="1307350" cy="1224136"/>
          </a:xfrm>
          <a:prstGeom prst="rect">
            <a:avLst/>
          </a:prstGeom>
          <a:noFill/>
          <a:ln w="9525">
            <a:noFill/>
            <a:miter/>
          </a:ln>
        </p:spPr>
      </p:pic>
    </p:spTree>
    <p:extLst>
      <p:ext uri="{BB962C8B-B14F-4D97-AF65-F5344CB8AC3E}">
        <p14:creationId xmlns:p14="http://schemas.microsoft.com/office/powerpoint/2010/main" val="117533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1758815" cy="2215991"/>
          </a:xfrm>
          <a:prstGeom prst="rect">
            <a:avLst/>
          </a:prstGeom>
        </p:spPr>
        <p:txBody>
          <a:bodyPr wrap="none">
            <a:spAutoFit/>
          </a:bodyPr>
          <a:lstStyle/>
          <a:p>
            <a:r>
              <a:rPr lang="en-US" altLang="zh-CN" sz="13800" dirty="0" err="1" smtClean="0">
                <a:solidFill>
                  <a:schemeClr val="bg1"/>
                </a:solidFill>
                <a:latin typeface="Times New Roman" panose="02020603050405020304" pitchFamily="18" charset="0"/>
                <a:cs typeface="Times New Roman" panose="02020603050405020304" pitchFamily="18" charset="0"/>
              </a:rPr>
              <a:t>Ff</a:t>
            </a:r>
            <a:endParaRPr lang="zh-CN" altLang="en-US" sz="13800"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nvSpPr>
        <p:spPr>
          <a:xfrm>
            <a:off x="395536" y="2852936"/>
            <a:ext cx="6390456" cy="2308324"/>
          </a:xfrm>
          <a:prstGeom prst="rect">
            <a:avLst/>
          </a:prstGeom>
        </p:spPr>
        <p:txBody>
          <a:bodyPr wrap="square">
            <a:spAutoFit/>
          </a:bodyPr>
          <a:lstStyle/>
          <a:p>
            <a:pPr lvl="0"/>
            <a:r>
              <a:rPr lang="zh-CN" altLang="en-US" sz="7200" dirty="0">
                <a:solidFill>
                  <a:prstClr val="white"/>
                </a:solidFill>
                <a:latin typeface="华文楷体" panose="02010600040101010101" pitchFamily="2" charset="-122"/>
                <a:ea typeface="华文楷体" panose="02010600040101010101" pitchFamily="2" charset="-122"/>
              </a:rPr>
              <a:t>字母读音：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dirty="0" err="1" smtClean="0">
                <a:solidFill>
                  <a:prstClr val="white"/>
                </a:solidFill>
              </a:rPr>
              <a:t>ef</a:t>
            </a:r>
            <a:r>
              <a:rPr lang="en-US" altLang="zh-CN" sz="7200" kern="100" dirty="0" smtClean="0">
                <a:solidFill>
                  <a:prstClr val="white"/>
                </a:solidFill>
                <a:ea typeface="华文楷体" panose="02010600040101010101" pitchFamily="2" charset="-122"/>
                <a:cs typeface="Times New Roman" panose="02020603050405020304" pitchFamily="18" charset="0"/>
              </a:rPr>
              <a:t>] </a:t>
            </a:r>
            <a:endParaRPr lang="en-US" altLang="zh-CN" sz="7200" dirty="0">
              <a:solidFill>
                <a:prstClr val="white"/>
              </a:solidFill>
            </a:endParaRPr>
          </a:p>
          <a:p>
            <a:pPr lvl="0"/>
            <a:r>
              <a:rPr lang="zh-CN" altLang="en-US" sz="7200" dirty="0">
                <a:solidFill>
                  <a:prstClr val="white"/>
                </a:solidFill>
                <a:latin typeface="华文楷体" panose="02010600040101010101" pitchFamily="2" charset="-122"/>
                <a:ea typeface="华文楷体" panose="02010600040101010101" pitchFamily="2" charset="-122"/>
              </a:rPr>
              <a:t>字母发音：  </a:t>
            </a:r>
            <a:r>
              <a:rPr lang="en-US" altLang="zh-CN" sz="7200" kern="100" dirty="0">
                <a:solidFill>
                  <a:prstClr val="white"/>
                </a:solidFill>
                <a:ea typeface="华文楷体" panose="02010600040101010101" pitchFamily="2" charset="-122"/>
                <a:cs typeface="Times New Roman" panose="02020603050405020304" pitchFamily="18" charset="0"/>
              </a:rPr>
              <a:t>[f]</a:t>
            </a:r>
            <a:endParaRPr lang="zh-CN" altLang="en-US" sz="7200" dirty="0">
              <a:solidFill>
                <a:prstClr val="white"/>
              </a:solidFill>
              <a:ea typeface="华文楷体" panose="02010600040101010101" pitchFamily="2" charset="-122"/>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003642"/>
            <a:ext cx="5833040" cy="1345238"/>
          </a:xfrm>
          <a:prstGeom prst="rect">
            <a:avLst/>
          </a:prstGeom>
        </p:spPr>
      </p:pic>
    </p:spTree>
    <p:extLst>
      <p:ext uri="{BB962C8B-B14F-4D97-AF65-F5344CB8AC3E}">
        <p14:creationId xmlns:p14="http://schemas.microsoft.com/office/powerpoint/2010/main" val="4218047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6519542" cy="1015663"/>
          </a:xfrm>
          <a:prstGeom prst="rect">
            <a:avLst/>
          </a:prstGeom>
        </p:spPr>
        <p:txBody>
          <a:bodyPr wrap="none">
            <a:spAutoFit/>
          </a:bodyPr>
          <a:lstStyle/>
          <a:p>
            <a:pPr algn="just">
              <a:spcAft>
                <a:spcPts val="0"/>
              </a:spcAft>
            </a:pPr>
            <a:r>
              <a:rPr lang="en-US" altLang="zh-CN" sz="6000" b="1" kern="100" dirty="0">
                <a:solidFill>
                  <a:schemeClr val="bg1"/>
                </a:solidFill>
              </a:rPr>
              <a:t>F is for frog [f] [f] [f]</a:t>
            </a:r>
            <a:endParaRPr lang="zh-CN" altLang="zh-CN" sz="4000" kern="100" dirty="0">
              <a:solidFill>
                <a:schemeClr val="bg1"/>
              </a:solidFill>
            </a:endParaRPr>
          </a:p>
        </p:txBody>
      </p:sp>
      <p:sp>
        <p:nvSpPr>
          <p:cNvPr id="3" name="矩形 2"/>
          <p:cNvSpPr/>
          <p:nvPr/>
        </p:nvSpPr>
        <p:spPr>
          <a:xfrm>
            <a:off x="958503" y="4050546"/>
            <a:ext cx="1077539" cy="830997"/>
          </a:xfrm>
          <a:prstGeom prst="rect">
            <a:avLst/>
          </a:prstGeom>
        </p:spPr>
        <p:txBody>
          <a:bodyPr wrap="none">
            <a:spAutoFit/>
          </a:bodyPr>
          <a:lstStyle/>
          <a:p>
            <a:r>
              <a:rPr lang="en-US" altLang="zh-CN" sz="4800" dirty="0">
                <a:solidFill>
                  <a:srgbClr val="FFFF00"/>
                </a:solidFill>
              </a:rPr>
              <a:t>f</a:t>
            </a:r>
            <a:r>
              <a:rPr lang="en-US" altLang="zh-CN" sz="4800" dirty="0">
                <a:solidFill>
                  <a:schemeClr val="bg1"/>
                </a:solidFill>
              </a:rPr>
              <a:t>ish</a:t>
            </a:r>
            <a:endParaRPr lang="zh-CN" altLang="en-US" sz="4800" dirty="0">
              <a:solidFill>
                <a:schemeClr val="bg1"/>
              </a:solidFill>
            </a:endParaRPr>
          </a:p>
        </p:txBody>
      </p:sp>
      <p:sp>
        <p:nvSpPr>
          <p:cNvPr id="4" name="矩形 3"/>
          <p:cNvSpPr/>
          <p:nvPr/>
        </p:nvSpPr>
        <p:spPr>
          <a:xfrm>
            <a:off x="3260510" y="4052779"/>
            <a:ext cx="1792670" cy="830997"/>
          </a:xfrm>
          <a:prstGeom prst="rect">
            <a:avLst/>
          </a:prstGeom>
        </p:spPr>
        <p:txBody>
          <a:bodyPr wrap="none">
            <a:spAutoFit/>
          </a:bodyPr>
          <a:lstStyle/>
          <a:p>
            <a:r>
              <a:rPr lang="en-US" altLang="zh-CN" sz="4800" dirty="0">
                <a:solidFill>
                  <a:srgbClr val="FFFF00"/>
                </a:solidFill>
              </a:rPr>
              <a:t>f</a:t>
            </a:r>
            <a:r>
              <a:rPr lang="en-US" altLang="zh-CN" sz="4800" dirty="0">
                <a:solidFill>
                  <a:schemeClr val="bg1"/>
                </a:solidFill>
              </a:rPr>
              <a:t>lower</a:t>
            </a:r>
            <a:endParaRPr lang="zh-CN" altLang="en-US" sz="4800" dirty="0">
              <a:solidFill>
                <a:schemeClr val="bg1"/>
              </a:solidFill>
            </a:endParaRPr>
          </a:p>
        </p:txBody>
      </p:sp>
      <p:sp>
        <p:nvSpPr>
          <p:cNvPr id="5" name="矩形 4"/>
          <p:cNvSpPr/>
          <p:nvPr/>
        </p:nvSpPr>
        <p:spPr>
          <a:xfrm>
            <a:off x="6303824" y="4050545"/>
            <a:ext cx="1216872" cy="830997"/>
          </a:xfrm>
          <a:prstGeom prst="rect">
            <a:avLst/>
          </a:prstGeom>
        </p:spPr>
        <p:txBody>
          <a:bodyPr wrap="none">
            <a:spAutoFit/>
          </a:bodyPr>
          <a:lstStyle/>
          <a:p>
            <a:r>
              <a:rPr lang="en-US" altLang="zh-CN" sz="4800" dirty="0">
                <a:solidFill>
                  <a:srgbClr val="FFFF00"/>
                </a:solidFill>
              </a:rPr>
              <a:t>f</a:t>
            </a:r>
            <a:r>
              <a:rPr lang="en-US" altLang="zh-CN" sz="4800" dirty="0">
                <a:solidFill>
                  <a:schemeClr val="bg1"/>
                </a:solidFill>
              </a:rPr>
              <a:t>oot</a:t>
            </a:r>
            <a:endParaRPr lang="zh-CN" altLang="en-US" sz="4800" dirty="0">
              <a:solidFill>
                <a:schemeClr val="bg1"/>
              </a:solidFill>
            </a:endParaRPr>
          </a:p>
        </p:txBody>
      </p:sp>
      <p:pic>
        <p:nvPicPr>
          <p:cNvPr id="6" name="图片 5"/>
          <p:cNvPicPr/>
          <p:nvPr/>
        </p:nvPicPr>
        <p:blipFill>
          <a:blip r:embed="rId2"/>
          <a:srcRect/>
          <a:stretch>
            <a:fillRect/>
          </a:stretch>
        </p:blipFill>
        <p:spPr>
          <a:xfrm>
            <a:off x="726802" y="2199212"/>
            <a:ext cx="1540942" cy="1229788"/>
          </a:xfrm>
          <a:prstGeom prst="rect">
            <a:avLst/>
          </a:prstGeom>
          <a:noFill/>
          <a:ln w="9525">
            <a:noFill/>
            <a:miter/>
          </a:ln>
        </p:spPr>
      </p:pic>
      <p:pic>
        <p:nvPicPr>
          <p:cNvPr id="7" name="图片 6"/>
          <p:cNvPicPr/>
          <p:nvPr/>
        </p:nvPicPr>
        <p:blipFill>
          <a:blip r:embed="rId3"/>
          <a:srcRect/>
          <a:stretch>
            <a:fillRect/>
          </a:stretch>
        </p:blipFill>
        <p:spPr>
          <a:xfrm>
            <a:off x="3347864" y="2199212"/>
            <a:ext cx="1617962" cy="1229788"/>
          </a:xfrm>
          <a:prstGeom prst="rect">
            <a:avLst/>
          </a:prstGeom>
          <a:noFill/>
          <a:ln w="9525">
            <a:noFill/>
            <a:miter/>
          </a:ln>
        </p:spPr>
      </p:pic>
      <p:pic>
        <p:nvPicPr>
          <p:cNvPr id="8" name="图片 7"/>
          <p:cNvPicPr/>
          <p:nvPr/>
        </p:nvPicPr>
        <p:blipFill>
          <a:blip r:embed="rId4"/>
          <a:srcRect/>
          <a:stretch>
            <a:fillRect/>
          </a:stretch>
        </p:blipFill>
        <p:spPr>
          <a:xfrm>
            <a:off x="6084168" y="2199212"/>
            <a:ext cx="1656184" cy="1229788"/>
          </a:xfrm>
          <a:prstGeom prst="rect">
            <a:avLst/>
          </a:prstGeom>
          <a:noFill/>
          <a:ln w="9525">
            <a:noFill/>
            <a:miter/>
          </a:ln>
        </p:spPr>
      </p:pic>
    </p:spTree>
    <p:extLst>
      <p:ext uri="{BB962C8B-B14F-4D97-AF65-F5344CB8AC3E}">
        <p14:creationId xmlns:p14="http://schemas.microsoft.com/office/powerpoint/2010/main" val="1498284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2347117" cy="2215991"/>
          </a:xfrm>
          <a:prstGeom prst="rect">
            <a:avLst/>
          </a:prstGeom>
        </p:spPr>
        <p:txBody>
          <a:bodyPr wrap="none">
            <a:spAutoFit/>
          </a:bodyPr>
          <a:lstStyle/>
          <a:p>
            <a:r>
              <a:rPr lang="en-US" altLang="zh-CN" sz="13800" dirty="0">
                <a:solidFill>
                  <a:schemeClr val="bg1"/>
                </a:solidFill>
                <a:latin typeface="Times New Roman" panose="02020603050405020304" pitchFamily="18" charset="0"/>
                <a:cs typeface="Times New Roman" panose="02020603050405020304" pitchFamily="18" charset="0"/>
              </a:rPr>
              <a:t>Gg</a:t>
            </a:r>
            <a:endParaRPr lang="zh-CN" altLang="en-US" sz="13800"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nvSpPr>
        <p:spPr>
          <a:xfrm>
            <a:off x="372834" y="3068960"/>
            <a:ext cx="6935470" cy="2308324"/>
          </a:xfrm>
          <a:prstGeom prst="rect">
            <a:avLst/>
          </a:prstGeom>
        </p:spPr>
        <p:txBody>
          <a:bodyPr wrap="square">
            <a:spAutoFit/>
          </a:bodyPr>
          <a:lstStyle/>
          <a:p>
            <a:pPr lvl="0"/>
            <a:r>
              <a:rPr lang="zh-CN" altLang="en-US" sz="7200" dirty="0">
                <a:solidFill>
                  <a:prstClr val="white"/>
                </a:solidFill>
                <a:latin typeface="华文楷体" panose="02010600040101010101" pitchFamily="2" charset="-122"/>
                <a:ea typeface="华文楷体" panose="02010600040101010101" pitchFamily="2" charset="-122"/>
              </a:rPr>
              <a:t>字母读音：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dirty="0" err="1">
                <a:solidFill>
                  <a:prstClr val="white"/>
                </a:solidFill>
              </a:rPr>
              <a:t>dʒi</a:t>
            </a:r>
            <a:r>
              <a:rPr lang="en-US" altLang="zh-CN" sz="7200" dirty="0">
                <a:solidFill>
                  <a:prstClr val="white"/>
                </a:solidFill>
              </a:rPr>
              <a:t>:</a:t>
            </a:r>
            <a:r>
              <a:rPr lang="en-US" altLang="zh-CN" sz="7200" kern="100" dirty="0" smtClean="0">
                <a:solidFill>
                  <a:prstClr val="white"/>
                </a:solidFill>
                <a:ea typeface="华文楷体" panose="02010600040101010101" pitchFamily="2" charset="-122"/>
                <a:cs typeface="Times New Roman" panose="02020603050405020304" pitchFamily="18" charset="0"/>
              </a:rPr>
              <a:t>] </a:t>
            </a:r>
            <a:endParaRPr lang="en-US" altLang="zh-CN" sz="7200" dirty="0">
              <a:solidFill>
                <a:prstClr val="white"/>
              </a:solidFill>
            </a:endParaRPr>
          </a:p>
          <a:p>
            <a:pPr lvl="0"/>
            <a:r>
              <a:rPr lang="zh-CN" altLang="en-US" sz="7200" dirty="0">
                <a:solidFill>
                  <a:prstClr val="white"/>
                </a:solidFill>
                <a:latin typeface="华文楷体" panose="02010600040101010101" pitchFamily="2" charset="-122"/>
                <a:ea typeface="华文楷体" panose="02010600040101010101" pitchFamily="2" charset="-122"/>
              </a:rPr>
              <a:t>字母发音：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kern="10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sz="7200" kern="100" dirty="0" smtClean="0">
                <a:solidFill>
                  <a:prstClr val="white"/>
                </a:solidFill>
                <a:ea typeface="华文楷体" panose="02010600040101010101" pitchFamily="2" charset="-122"/>
                <a:cs typeface="Times New Roman" panose="02020603050405020304" pitchFamily="18" charset="0"/>
              </a:rPr>
              <a:t>]</a:t>
            </a:r>
            <a:endParaRPr lang="zh-CN" altLang="en-US" sz="7200" dirty="0">
              <a:solidFill>
                <a:prstClr val="white"/>
              </a:solidFill>
              <a:ea typeface="华文楷体" panose="02010600040101010101" pitchFamily="2" charset="-122"/>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908720"/>
            <a:ext cx="5452034" cy="1512168"/>
          </a:xfrm>
          <a:prstGeom prst="rect">
            <a:avLst/>
          </a:prstGeom>
        </p:spPr>
      </p:pic>
    </p:spTree>
    <p:extLst>
      <p:ext uri="{BB962C8B-B14F-4D97-AF65-F5344CB8AC3E}">
        <p14:creationId xmlns:p14="http://schemas.microsoft.com/office/powerpoint/2010/main" val="76475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04664"/>
            <a:ext cx="7178119" cy="1015663"/>
          </a:xfrm>
          <a:prstGeom prst="rect">
            <a:avLst/>
          </a:prstGeom>
        </p:spPr>
        <p:txBody>
          <a:bodyPr wrap="none">
            <a:spAutoFit/>
          </a:bodyPr>
          <a:lstStyle/>
          <a:p>
            <a:r>
              <a:rPr lang="en-US" altLang="zh-CN" sz="6000" b="1" kern="100" dirty="0">
                <a:solidFill>
                  <a:schemeClr val="bg1"/>
                </a:solidFill>
              </a:rPr>
              <a:t>G is for </a:t>
            </a:r>
            <a:r>
              <a:rPr lang="en-US" altLang="zh-CN" sz="6000" b="1" kern="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sz="6000" b="1" kern="100" dirty="0">
                <a:solidFill>
                  <a:schemeClr val="bg1"/>
                </a:solidFill>
              </a:rPr>
              <a:t>irl [</a:t>
            </a:r>
            <a:r>
              <a:rPr lang="en-US" altLang="zh-CN" sz="6000" b="1" kern="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sz="6000" b="1" kern="100" dirty="0">
                <a:solidFill>
                  <a:schemeClr val="bg1"/>
                </a:solidFill>
              </a:rPr>
              <a:t>] [</a:t>
            </a:r>
            <a:r>
              <a:rPr lang="en-US" altLang="zh-CN" sz="6000" b="1" kern="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sz="6000" b="1" kern="100" dirty="0">
                <a:solidFill>
                  <a:schemeClr val="bg1"/>
                </a:solidFill>
              </a:rPr>
              <a:t>] [</a:t>
            </a:r>
            <a:r>
              <a:rPr lang="en-US" altLang="zh-CN" sz="6000" b="1" kern="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sz="6000" b="1" kern="100" dirty="0">
                <a:solidFill>
                  <a:schemeClr val="bg1"/>
                </a:solidFill>
              </a:rPr>
              <a:t>] </a:t>
            </a:r>
            <a:endParaRPr lang="zh-CN" altLang="en-US" sz="6000" dirty="0"/>
          </a:p>
        </p:txBody>
      </p:sp>
      <p:sp>
        <p:nvSpPr>
          <p:cNvPr id="3" name="矩形 2"/>
          <p:cNvSpPr/>
          <p:nvPr/>
        </p:nvSpPr>
        <p:spPr>
          <a:xfrm>
            <a:off x="969569" y="3966155"/>
            <a:ext cx="1292020" cy="830997"/>
          </a:xfrm>
          <a:prstGeom prst="rect">
            <a:avLst/>
          </a:prstGeom>
        </p:spPr>
        <p:txBody>
          <a:bodyPr wrap="none">
            <a:spAutoFit/>
          </a:bodyPr>
          <a:lstStyle/>
          <a:p>
            <a:r>
              <a:rPr lang="en-US" altLang="zh-CN" sz="4800" dirty="0">
                <a:solidFill>
                  <a:srgbClr val="FFFF00"/>
                </a:solidFill>
              </a:rPr>
              <a:t>g</a:t>
            </a:r>
            <a:r>
              <a:rPr lang="en-US" altLang="zh-CN" sz="4800" dirty="0">
                <a:solidFill>
                  <a:schemeClr val="bg1"/>
                </a:solidFill>
              </a:rPr>
              <a:t>oat</a:t>
            </a:r>
            <a:endParaRPr lang="zh-CN" altLang="en-US" sz="4800" dirty="0">
              <a:solidFill>
                <a:schemeClr val="bg1"/>
              </a:solidFill>
            </a:endParaRPr>
          </a:p>
        </p:txBody>
      </p:sp>
      <p:sp>
        <p:nvSpPr>
          <p:cNvPr id="4" name="矩形 3"/>
          <p:cNvSpPr/>
          <p:nvPr/>
        </p:nvSpPr>
        <p:spPr>
          <a:xfrm>
            <a:off x="3323657" y="3966154"/>
            <a:ext cx="1648721" cy="830997"/>
          </a:xfrm>
          <a:prstGeom prst="rect">
            <a:avLst/>
          </a:prstGeom>
        </p:spPr>
        <p:txBody>
          <a:bodyPr wrap="none">
            <a:spAutoFit/>
          </a:bodyPr>
          <a:lstStyle/>
          <a:p>
            <a:r>
              <a:rPr lang="en-US" altLang="zh-CN" sz="4800" dirty="0">
                <a:solidFill>
                  <a:srgbClr val="FFFF00"/>
                </a:solidFill>
              </a:rPr>
              <a:t>g</a:t>
            </a:r>
            <a:r>
              <a:rPr lang="en-US" altLang="zh-CN" sz="4800" dirty="0">
                <a:solidFill>
                  <a:schemeClr val="bg1"/>
                </a:solidFill>
              </a:rPr>
              <a:t>uitar</a:t>
            </a:r>
            <a:endParaRPr lang="zh-CN" altLang="en-US" sz="4800" dirty="0">
              <a:solidFill>
                <a:schemeClr val="bg1"/>
              </a:solidFill>
            </a:endParaRPr>
          </a:p>
        </p:txBody>
      </p:sp>
      <p:sp>
        <p:nvSpPr>
          <p:cNvPr id="5" name="矩形 4"/>
          <p:cNvSpPr/>
          <p:nvPr/>
        </p:nvSpPr>
        <p:spPr>
          <a:xfrm>
            <a:off x="6442419" y="3966153"/>
            <a:ext cx="939681" cy="830997"/>
          </a:xfrm>
          <a:prstGeom prst="rect">
            <a:avLst/>
          </a:prstGeom>
        </p:spPr>
        <p:txBody>
          <a:bodyPr wrap="none">
            <a:spAutoFit/>
          </a:bodyPr>
          <a:lstStyle/>
          <a:p>
            <a:r>
              <a:rPr lang="en-US" altLang="zh-CN" sz="4800" dirty="0">
                <a:solidFill>
                  <a:schemeClr val="bg1"/>
                </a:solidFill>
              </a:rPr>
              <a:t>pi</a:t>
            </a:r>
            <a:r>
              <a:rPr lang="en-US" altLang="zh-CN" sz="4800" dirty="0">
                <a:solidFill>
                  <a:srgbClr val="FFFF00"/>
                </a:solidFill>
              </a:rPr>
              <a:t>g</a:t>
            </a:r>
            <a:endParaRPr lang="zh-CN" altLang="en-US" sz="4800" dirty="0">
              <a:solidFill>
                <a:srgbClr val="FFFF00"/>
              </a:solidFill>
            </a:endParaRPr>
          </a:p>
        </p:txBody>
      </p:sp>
      <p:pic>
        <p:nvPicPr>
          <p:cNvPr id="6" name="图片 5"/>
          <p:cNvPicPr/>
          <p:nvPr/>
        </p:nvPicPr>
        <p:blipFill>
          <a:blip r:embed="rId2"/>
          <a:srcRect/>
          <a:stretch>
            <a:fillRect/>
          </a:stretch>
        </p:blipFill>
        <p:spPr>
          <a:xfrm>
            <a:off x="963414" y="2276872"/>
            <a:ext cx="1304330" cy="1234058"/>
          </a:xfrm>
          <a:prstGeom prst="rect">
            <a:avLst/>
          </a:prstGeom>
          <a:noFill/>
          <a:ln w="9525">
            <a:noFill/>
            <a:miter/>
          </a:ln>
        </p:spPr>
      </p:pic>
      <p:pic>
        <p:nvPicPr>
          <p:cNvPr id="7" name="图片 6"/>
          <p:cNvPicPr/>
          <p:nvPr/>
        </p:nvPicPr>
        <p:blipFill>
          <a:blip r:embed="rId3"/>
          <a:srcRect/>
          <a:stretch>
            <a:fillRect/>
          </a:stretch>
        </p:blipFill>
        <p:spPr>
          <a:xfrm>
            <a:off x="3452649" y="2276872"/>
            <a:ext cx="1390739" cy="1234058"/>
          </a:xfrm>
          <a:prstGeom prst="rect">
            <a:avLst/>
          </a:prstGeom>
          <a:noFill/>
          <a:ln w="9525">
            <a:noFill/>
            <a:miter/>
          </a:ln>
        </p:spPr>
      </p:pic>
      <p:pic>
        <p:nvPicPr>
          <p:cNvPr id="8" name="图片 7"/>
          <p:cNvPicPr/>
          <p:nvPr/>
        </p:nvPicPr>
        <p:blipFill>
          <a:blip r:embed="rId4"/>
          <a:srcRect/>
          <a:stretch>
            <a:fillRect/>
          </a:stretch>
        </p:blipFill>
        <p:spPr>
          <a:xfrm>
            <a:off x="6084168" y="2276872"/>
            <a:ext cx="1656184" cy="1234058"/>
          </a:xfrm>
          <a:prstGeom prst="rect">
            <a:avLst/>
          </a:prstGeom>
          <a:noFill/>
          <a:ln w="9525">
            <a:noFill/>
            <a:miter/>
          </a:ln>
        </p:spPr>
      </p:pic>
    </p:spTree>
    <p:extLst>
      <p:ext uri="{BB962C8B-B14F-4D97-AF65-F5344CB8AC3E}">
        <p14:creationId xmlns:p14="http://schemas.microsoft.com/office/powerpoint/2010/main" val="3007091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34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446" y="620688"/>
            <a:ext cx="7560840" cy="5262979"/>
          </a:xfrm>
          <a:prstGeom prst="rect">
            <a:avLst/>
          </a:prstGeom>
        </p:spPr>
        <p:txBody>
          <a:bodyPr wrap="square">
            <a:spAutoFit/>
          </a:bodyPr>
          <a:lstStyle/>
          <a:p>
            <a:pPr>
              <a:spcAft>
                <a:spcPts val="0"/>
              </a:spcAft>
            </a:pPr>
            <a:r>
              <a:rPr lang="en-US" altLang="zh-CN" sz="4800" b="1" kern="100" dirty="0">
                <a:solidFill>
                  <a:schemeClr val="bg1"/>
                </a:solidFill>
              </a:rPr>
              <a:t>A is for </a:t>
            </a:r>
            <a:r>
              <a:rPr lang="en-US" altLang="zh-CN" sz="4800" b="1" kern="100" dirty="0">
                <a:solidFill>
                  <a:srgbClr val="FFFF00"/>
                </a:solidFill>
              </a:rPr>
              <a:t>a</a:t>
            </a:r>
            <a:r>
              <a:rPr lang="en-US" altLang="zh-CN" sz="4800" b="1" kern="100" dirty="0">
                <a:solidFill>
                  <a:schemeClr val="bg1"/>
                </a:solidFill>
              </a:rPr>
              <a:t>pple [æ] [æ] [æ]     </a:t>
            </a:r>
            <a:endParaRPr lang="en-US" altLang="zh-CN" sz="4800" b="1" kern="100" dirty="0" smtClean="0">
              <a:solidFill>
                <a:schemeClr val="bg1"/>
              </a:solidFill>
            </a:endParaRPr>
          </a:p>
          <a:p>
            <a:pPr>
              <a:spcAft>
                <a:spcPts val="0"/>
              </a:spcAft>
            </a:pPr>
            <a:r>
              <a:rPr lang="en-US" altLang="zh-CN" sz="4800" b="1" kern="100" dirty="0" smtClean="0">
                <a:solidFill>
                  <a:schemeClr val="tx2">
                    <a:lumMod val="60000"/>
                    <a:lumOff val="40000"/>
                  </a:schemeClr>
                </a:solidFill>
              </a:rPr>
              <a:t>B </a:t>
            </a:r>
            <a:r>
              <a:rPr lang="en-US" altLang="zh-CN" sz="4800" b="1" kern="100" dirty="0">
                <a:solidFill>
                  <a:schemeClr val="tx2">
                    <a:lumMod val="60000"/>
                    <a:lumOff val="40000"/>
                  </a:schemeClr>
                </a:solidFill>
              </a:rPr>
              <a:t>is for </a:t>
            </a:r>
            <a:r>
              <a:rPr lang="en-US" altLang="zh-CN" sz="4800" b="1" kern="100" dirty="0">
                <a:solidFill>
                  <a:srgbClr val="FFFF00"/>
                </a:solidFill>
              </a:rPr>
              <a:t>b</a:t>
            </a:r>
            <a:r>
              <a:rPr lang="en-US" altLang="zh-CN" sz="4800" b="1" kern="100" dirty="0">
                <a:solidFill>
                  <a:schemeClr val="tx2">
                    <a:lumMod val="60000"/>
                    <a:lumOff val="40000"/>
                  </a:schemeClr>
                </a:solidFill>
              </a:rPr>
              <a:t>at  [b] [b] [b]</a:t>
            </a:r>
            <a:endParaRPr lang="zh-CN" altLang="zh-CN" sz="4800" b="1" kern="100" dirty="0">
              <a:solidFill>
                <a:schemeClr val="tx2">
                  <a:lumMod val="60000"/>
                  <a:lumOff val="40000"/>
                </a:schemeClr>
              </a:solidFill>
            </a:endParaRPr>
          </a:p>
          <a:p>
            <a:pPr>
              <a:spcAft>
                <a:spcPts val="0"/>
              </a:spcAft>
            </a:pPr>
            <a:r>
              <a:rPr lang="en-US" altLang="zh-CN" sz="4800" b="1" kern="100" dirty="0">
                <a:solidFill>
                  <a:schemeClr val="bg1"/>
                </a:solidFill>
              </a:rPr>
              <a:t>C is for </a:t>
            </a:r>
            <a:r>
              <a:rPr lang="en-US" altLang="zh-CN" sz="4800" b="1" kern="100" dirty="0">
                <a:solidFill>
                  <a:srgbClr val="FFFF00"/>
                </a:solidFill>
              </a:rPr>
              <a:t>c</a:t>
            </a:r>
            <a:r>
              <a:rPr lang="en-US" altLang="zh-CN" sz="4800" b="1" kern="100" dirty="0">
                <a:solidFill>
                  <a:schemeClr val="bg1"/>
                </a:solidFill>
              </a:rPr>
              <a:t>at [k] [k] [k]        </a:t>
            </a:r>
            <a:endParaRPr lang="en-US" altLang="zh-CN" sz="4800" b="1" kern="100" dirty="0" smtClean="0">
              <a:solidFill>
                <a:schemeClr val="bg1"/>
              </a:solidFill>
            </a:endParaRPr>
          </a:p>
          <a:p>
            <a:pPr>
              <a:spcAft>
                <a:spcPts val="0"/>
              </a:spcAft>
            </a:pPr>
            <a:r>
              <a:rPr lang="en-US" altLang="zh-CN" sz="4800" b="1" kern="100" dirty="0" smtClean="0">
                <a:solidFill>
                  <a:schemeClr val="tx2">
                    <a:lumMod val="60000"/>
                    <a:lumOff val="40000"/>
                  </a:schemeClr>
                </a:solidFill>
              </a:rPr>
              <a:t>D </a:t>
            </a:r>
            <a:r>
              <a:rPr lang="en-US" altLang="zh-CN" sz="4800" b="1" kern="100" dirty="0">
                <a:solidFill>
                  <a:schemeClr val="tx2">
                    <a:lumMod val="60000"/>
                    <a:lumOff val="40000"/>
                  </a:schemeClr>
                </a:solidFill>
              </a:rPr>
              <a:t>is for </a:t>
            </a:r>
            <a:r>
              <a:rPr lang="en-US" altLang="zh-CN" sz="4800" b="1" kern="100" dirty="0">
                <a:solidFill>
                  <a:srgbClr val="FFFF00"/>
                </a:solidFill>
              </a:rPr>
              <a:t>d</a:t>
            </a:r>
            <a:r>
              <a:rPr lang="en-US" altLang="zh-CN" sz="4800" b="1" kern="100" dirty="0">
                <a:solidFill>
                  <a:schemeClr val="tx2">
                    <a:lumMod val="60000"/>
                    <a:lumOff val="40000"/>
                  </a:schemeClr>
                </a:solidFill>
              </a:rPr>
              <a:t>og  [d] [d] [d]</a:t>
            </a:r>
            <a:endParaRPr lang="zh-CN" altLang="zh-CN" sz="4800" b="1" kern="100" dirty="0">
              <a:solidFill>
                <a:schemeClr val="tx2">
                  <a:lumMod val="60000"/>
                  <a:lumOff val="40000"/>
                </a:schemeClr>
              </a:solidFill>
            </a:endParaRPr>
          </a:p>
          <a:p>
            <a:pPr>
              <a:spcAft>
                <a:spcPts val="0"/>
              </a:spcAft>
            </a:pPr>
            <a:r>
              <a:rPr lang="en-US" altLang="zh-CN" sz="4800" b="1" kern="100" dirty="0">
                <a:solidFill>
                  <a:schemeClr val="bg1"/>
                </a:solidFill>
              </a:rPr>
              <a:t>E is for </a:t>
            </a:r>
            <a:r>
              <a:rPr lang="en-US" altLang="zh-CN" sz="4800" b="1" kern="100" dirty="0">
                <a:solidFill>
                  <a:srgbClr val="FFFF00"/>
                </a:solidFill>
              </a:rPr>
              <a:t>e</a:t>
            </a:r>
            <a:r>
              <a:rPr lang="en-US" altLang="zh-CN" sz="4800" b="1" kern="100" dirty="0">
                <a:solidFill>
                  <a:schemeClr val="bg1"/>
                </a:solidFill>
              </a:rPr>
              <a:t>lephant [e] [e] [e]    </a:t>
            </a:r>
            <a:endParaRPr lang="en-US" altLang="zh-CN" sz="4800" b="1" kern="100" dirty="0" smtClean="0">
              <a:solidFill>
                <a:schemeClr val="bg1"/>
              </a:solidFill>
            </a:endParaRPr>
          </a:p>
          <a:p>
            <a:pPr>
              <a:spcAft>
                <a:spcPts val="0"/>
              </a:spcAft>
            </a:pPr>
            <a:r>
              <a:rPr lang="en-US" altLang="zh-CN" sz="4800" b="1" kern="100" dirty="0" smtClean="0">
                <a:solidFill>
                  <a:schemeClr val="tx2">
                    <a:lumMod val="60000"/>
                    <a:lumOff val="40000"/>
                  </a:schemeClr>
                </a:solidFill>
              </a:rPr>
              <a:t>F </a:t>
            </a:r>
            <a:r>
              <a:rPr lang="en-US" altLang="zh-CN" sz="4800" b="1" kern="100" dirty="0">
                <a:solidFill>
                  <a:schemeClr val="tx2">
                    <a:lumMod val="60000"/>
                    <a:lumOff val="40000"/>
                  </a:schemeClr>
                </a:solidFill>
              </a:rPr>
              <a:t>is for </a:t>
            </a:r>
            <a:r>
              <a:rPr lang="en-US" altLang="zh-CN" sz="4800" b="1" kern="100" dirty="0">
                <a:solidFill>
                  <a:srgbClr val="FFFF00"/>
                </a:solidFill>
              </a:rPr>
              <a:t>f</a:t>
            </a:r>
            <a:r>
              <a:rPr lang="en-US" altLang="zh-CN" sz="4800" b="1" kern="100" dirty="0">
                <a:solidFill>
                  <a:schemeClr val="tx2">
                    <a:lumMod val="60000"/>
                    <a:lumOff val="40000"/>
                  </a:schemeClr>
                </a:solidFill>
              </a:rPr>
              <a:t>rog [f] [f] [f]</a:t>
            </a:r>
            <a:endParaRPr lang="zh-CN" altLang="zh-CN" sz="4800" b="1" kern="100" dirty="0">
              <a:solidFill>
                <a:schemeClr val="tx2">
                  <a:lumMod val="60000"/>
                  <a:lumOff val="40000"/>
                </a:schemeClr>
              </a:solidFill>
            </a:endParaRPr>
          </a:p>
          <a:p>
            <a:pPr>
              <a:spcAft>
                <a:spcPts val="0"/>
              </a:spcAft>
            </a:pPr>
            <a:r>
              <a:rPr lang="en-US" altLang="zh-CN" sz="4800" b="1" kern="100" dirty="0">
                <a:solidFill>
                  <a:schemeClr val="bg1"/>
                </a:solidFill>
              </a:rPr>
              <a:t>G is for </a:t>
            </a:r>
            <a:r>
              <a:rPr lang="en-US" altLang="zh-CN" sz="4800" b="1" kern="100" dirty="0">
                <a:solidFill>
                  <a:srgbClr val="FFFF00"/>
                </a:solidFill>
              </a:rPr>
              <a:t>g</a:t>
            </a:r>
            <a:r>
              <a:rPr lang="en-US" altLang="zh-CN" sz="4800" b="1" kern="100" dirty="0">
                <a:solidFill>
                  <a:schemeClr val="bg1"/>
                </a:solidFill>
              </a:rPr>
              <a:t>irl [g] [g] [g]        </a:t>
            </a:r>
            <a:endParaRPr lang="en-US" altLang="zh-CN" sz="4800" b="1" kern="100" dirty="0" smtClean="0">
              <a:solidFill>
                <a:schemeClr val="bg1"/>
              </a:solidFill>
            </a:endParaRPr>
          </a:p>
        </p:txBody>
      </p:sp>
    </p:spTree>
    <p:extLst>
      <p:ext uri="{BB962C8B-B14F-4D97-AF65-F5344CB8AC3E}">
        <p14:creationId xmlns:p14="http://schemas.microsoft.com/office/powerpoint/2010/main" val="1369992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7461449"/>
          </a:xfrm>
          <a:prstGeom prst="rect">
            <a:avLst/>
          </a:prstGeom>
        </p:spPr>
      </p:pic>
    </p:spTree>
    <p:extLst>
      <p:ext uri="{BB962C8B-B14F-4D97-AF65-F5344CB8AC3E}">
        <p14:creationId xmlns:p14="http://schemas.microsoft.com/office/powerpoint/2010/main" val="2197191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7560840" cy="2862322"/>
          </a:xfrm>
          <a:prstGeom prst="rect">
            <a:avLst/>
          </a:prstGeom>
          <a:noFill/>
        </p:spPr>
        <p:txBody>
          <a:bodyPr wrap="square" rtlCol="0">
            <a:spAutoFit/>
          </a:bodyPr>
          <a:lstStyle/>
          <a:p>
            <a:r>
              <a:rPr lang="zh-CN" altLang="en-US" sz="3600" dirty="0">
                <a:solidFill>
                  <a:schemeClr val="bg1"/>
                </a:solidFill>
                <a:latin typeface="华文楷体" panose="02010600040101010101" pitchFamily="2" charset="-122"/>
                <a:ea typeface="华文楷体" panose="02010600040101010101" pitchFamily="2" charset="-122"/>
              </a:rPr>
              <a:t>上课</a:t>
            </a:r>
            <a:r>
              <a:rPr lang="zh-CN" altLang="en-US" sz="3600" dirty="0" smtClean="0">
                <a:solidFill>
                  <a:schemeClr val="bg1"/>
                </a:solidFill>
                <a:latin typeface="华文楷体" panose="02010600040101010101" pitchFamily="2" charset="-122"/>
                <a:ea typeface="华文楷体" panose="02010600040101010101" pitchFamily="2" charset="-122"/>
              </a:rPr>
              <a:t>内容：自然拼读</a:t>
            </a:r>
            <a:endParaRPr lang="en-US" altLang="zh-CN" sz="3600" dirty="0" smtClean="0">
              <a:solidFill>
                <a:schemeClr val="bg1"/>
              </a:solidFill>
              <a:latin typeface="华文楷体" panose="02010600040101010101" pitchFamily="2" charset="-122"/>
              <a:ea typeface="华文楷体" panose="02010600040101010101" pitchFamily="2" charset="-122"/>
            </a:endParaRPr>
          </a:p>
          <a:p>
            <a:endParaRPr lang="en-US" altLang="zh-CN" sz="3600" dirty="0" smtClean="0">
              <a:solidFill>
                <a:schemeClr val="bg1"/>
              </a:solidFill>
              <a:latin typeface="华文楷体" panose="02010600040101010101" pitchFamily="2" charset="-122"/>
              <a:ea typeface="华文楷体" panose="02010600040101010101" pitchFamily="2" charset="-122"/>
            </a:endParaRPr>
          </a:p>
          <a:p>
            <a:r>
              <a:rPr lang="zh-CN" altLang="en-US" sz="3600" dirty="0" smtClean="0">
                <a:solidFill>
                  <a:schemeClr val="bg1"/>
                </a:solidFill>
                <a:latin typeface="华文楷体" panose="02010600040101010101" pitchFamily="2" charset="-122"/>
                <a:ea typeface="华文楷体" panose="02010600040101010101" pitchFamily="2" charset="-122"/>
              </a:rPr>
              <a:t>上课时间：每周六晚</a:t>
            </a:r>
            <a:r>
              <a:rPr lang="en-US" altLang="zh-CN" sz="3600" dirty="0" smtClean="0">
                <a:solidFill>
                  <a:schemeClr val="bg1"/>
                </a:solidFill>
                <a:latin typeface="华文楷体" panose="02010600040101010101" pitchFamily="2" charset="-122"/>
                <a:ea typeface="华文楷体" panose="02010600040101010101" pitchFamily="2" charset="-122"/>
              </a:rPr>
              <a:t>19</a:t>
            </a:r>
            <a:r>
              <a:rPr lang="zh-CN" altLang="en-US" sz="3600" dirty="0" smtClean="0">
                <a:solidFill>
                  <a:schemeClr val="bg1"/>
                </a:solidFill>
                <a:latin typeface="华文楷体" panose="02010600040101010101" pitchFamily="2" charset="-122"/>
                <a:ea typeface="华文楷体" panose="02010600040101010101" pitchFamily="2" charset="-122"/>
              </a:rPr>
              <a:t>：</a:t>
            </a:r>
            <a:r>
              <a:rPr lang="en-US" altLang="zh-CN" sz="3600" dirty="0" smtClean="0">
                <a:solidFill>
                  <a:schemeClr val="bg1"/>
                </a:solidFill>
                <a:latin typeface="华文楷体" panose="02010600040101010101" pitchFamily="2" charset="-122"/>
                <a:ea typeface="华文楷体" panose="02010600040101010101" pitchFamily="2" charset="-122"/>
              </a:rPr>
              <a:t>00 - 20</a:t>
            </a:r>
            <a:r>
              <a:rPr lang="zh-CN" altLang="en-US" sz="3600" dirty="0" smtClean="0">
                <a:solidFill>
                  <a:schemeClr val="bg1"/>
                </a:solidFill>
                <a:latin typeface="华文楷体" panose="02010600040101010101" pitchFamily="2" charset="-122"/>
                <a:ea typeface="华文楷体" panose="02010600040101010101" pitchFamily="2" charset="-122"/>
              </a:rPr>
              <a:t>：</a:t>
            </a:r>
            <a:r>
              <a:rPr lang="en-US" altLang="zh-CN" sz="3600" dirty="0" smtClean="0">
                <a:solidFill>
                  <a:schemeClr val="bg1"/>
                </a:solidFill>
                <a:latin typeface="华文楷体" panose="02010600040101010101" pitchFamily="2" charset="-122"/>
                <a:ea typeface="华文楷体" panose="02010600040101010101" pitchFamily="2" charset="-122"/>
              </a:rPr>
              <a:t>30</a:t>
            </a:r>
          </a:p>
          <a:p>
            <a:endParaRPr lang="en-US" altLang="zh-CN" sz="3600" dirty="0" smtClean="0">
              <a:solidFill>
                <a:schemeClr val="bg1"/>
              </a:solidFill>
              <a:latin typeface="华文楷体" panose="02010600040101010101" pitchFamily="2" charset="-122"/>
              <a:ea typeface="华文楷体" panose="02010600040101010101" pitchFamily="2" charset="-122"/>
            </a:endParaRPr>
          </a:p>
          <a:p>
            <a:r>
              <a:rPr lang="zh-CN" altLang="en-US" sz="3600" dirty="0">
                <a:solidFill>
                  <a:schemeClr val="bg1"/>
                </a:solidFill>
                <a:latin typeface="华文楷体" panose="02010600040101010101" pitchFamily="2" charset="-122"/>
                <a:ea typeface="华文楷体" panose="02010600040101010101" pitchFamily="2" charset="-122"/>
              </a:rPr>
              <a:t>上课</a:t>
            </a:r>
            <a:r>
              <a:rPr lang="zh-CN" altLang="en-US" sz="3600" dirty="0" smtClean="0">
                <a:solidFill>
                  <a:schemeClr val="bg1"/>
                </a:solidFill>
                <a:latin typeface="华文楷体" panose="02010600040101010101" pitchFamily="2" charset="-122"/>
                <a:ea typeface="华文楷体" panose="02010600040101010101" pitchFamily="2" charset="-122"/>
              </a:rPr>
              <a:t>老师：尹岩老师</a:t>
            </a:r>
            <a:endParaRPr lang="zh-CN" altLang="en-US" sz="3600" dirty="0">
              <a:solidFill>
                <a:schemeClr val="bg1"/>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3322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620" y="908719"/>
            <a:ext cx="6624736" cy="1015663"/>
          </a:xfrm>
          <a:prstGeom prst="rect">
            <a:avLst/>
          </a:prstGeom>
          <a:noFill/>
        </p:spPr>
        <p:txBody>
          <a:bodyPr wrap="square" rtlCol="0">
            <a:spAutoFit/>
          </a:bodyPr>
          <a:lstStyle/>
          <a:p>
            <a:r>
              <a:rPr lang="zh-CN" altLang="en-US" sz="6000" b="1" dirty="0" smtClean="0">
                <a:solidFill>
                  <a:schemeClr val="bg1"/>
                </a:solidFill>
                <a:latin typeface="华文楷体" panose="02010600040101010101" pitchFamily="2" charset="-122"/>
                <a:ea typeface="华文楷体" panose="02010600040101010101" pitchFamily="2" charset="-122"/>
              </a:rPr>
              <a:t>自然拼读</a:t>
            </a:r>
            <a:r>
              <a:rPr lang="en-US" altLang="zh-CN" sz="6000" b="1" dirty="0" smtClean="0">
                <a:solidFill>
                  <a:schemeClr val="bg1"/>
                </a:solidFill>
                <a:latin typeface="华文楷体" panose="02010600040101010101" pitchFamily="2" charset="-122"/>
                <a:ea typeface="华文楷体" panose="02010600040101010101" pitchFamily="2" charset="-122"/>
              </a:rPr>
              <a:t>:</a:t>
            </a:r>
            <a:endParaRPr lang="zh-CN" altLang="en-US" sz="6000" b="1" dirty="0">
              <a:solidFill>
                <a:schemeClr val="bg1"/>
              </a:solidFill>
              <a:latin typeface="华文楷体" panose="02010600040101010101" pitchFamily="2" charset="-122"/>
              <a:ea typeface="华文楷体" panose="02010600040101010101" pitchFamily="2" charset="-122"/>
            </a:endParaRPr>
          </a:p>
        </p:txBody>
      </p:sp>
      <p:sp>
        <p:nvSpPr>
          <p:cNvPr id="3" name="TextBox 2"/>
          <p:cNvSpPr txBox="1"/>
          <p:nvPr/>
        </p:nvSpPr>
        <p:spPr>
          <a:xfrm>
            <a:off x="1331640" y="2132856"/>
            <a:ext cx="6552728" cy="3118996"/>
          </a:xfrm>
          <a:prstGeom prst="rect">
            <a:avLst/>
          </a:prstGeom>
          <a:noFill/>
        </p:spPr>
        <p:txBody>
          <a:bodyPr wrap="square" rtlCol="0">
            <a:spAutoFit/>
          </a:bodyPr>
          <a:lstStyle/>
          <a:p>
            <a:pPr indent="720000"/>
            <a:r>
              <a:rPr lang="zh-CN" altLang="en-US" sz="3200" dirty="0">
                <a:solidFill>
                  <a:schemeClr val="bg1"/>
                </a:solidFill>
                <a:latin typeface="华文楷体" panose="02010600040101010101" pitchFamily="2" charset="-122"/>
                <a:ea typeface="华文楷体" panose="02010600040101010101" pitchFamily="2" charset="-122"/>
              </a:rPr>
              <a:t>自然拼读法又称“</a:t>
            </a:r>
            <a:r>
              <a:rPr lang="en-US" altLang="zh-CN" sz="3200" dirty="0">
                <a:solidFill>
                  <a:schemeClr val="bg1"/>
                </a:solidFill>
                <a:latin typeface="华文楷体" panose="02010600040101010101" pitchFamily="2" charset="-122"/>
                <a:ea typeface="华文楷体" panose="02010600040101010101" pitchFamily="2" charset="-122"/>
              </a:rPr>
              <a:t>Phonics”</a:t>
            </a:r>
            <a:r>
              <a:rPr lang="zh-CN" altLang="en-US" sz="3200" dirty="0">
                <a:solidFill>
                  <a:schemeClr val="bg1"/>
                </a:solidFill>
                <a:latin typeface="华文楷体" panose="02010600040101010101" pitchFamily="2" charset="-122"/>
                <a:ea typeface="华文楷体" panose="02010600040101010101" pitchFamily="2" charset="-122"/>
              </a:rPr>
              <a:t>， 它不仅是以英语为母语国家的孩子学习英语读音与拼字，增进阅读能力与理解力的教学法，更是以英语为第二语言的英语初学者学习发音规则与拼读技巧的教学方法。</a:t>
            </a:r>
          </a:p>
        </p:txBody>
      </p:sp>
    </p:spTree>
    <p:extLst>
      <p:ext uri="{BB962C8B-B14F-4D97-AF65-F5344CB8AC3E}">
        <p14:creationId xmlns:p14="http://schemas.microsoft.com/office/powerpoint/2010/main" val="221722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3528" y="404664"/>
            <a:ext cx="2448272" cy="2215991"/>
          </a:xfrm>
          <a:prstGeom prst="rect">
            <a:avLst/>
          </a:prstGeom>
        </p:spPr>
        <p:txBody>
          <a:bodyPr wrap="square">
            <a:spAutoFit/>
          </a:bodyPr>
          <a:lstStyle/>
          <a:p>
            <a:r>
              <a:rPr lang="en-US" altLang="zh-CN" sz="13800" dirty="0" smtClean="0">
                <a:solidFill>
                  <a:schemeClr val="bg1"/>
                </a:solidFill>
                <a:cs typeface="Times New Roman" panose="02020603050405020304" pitchFamily="18" charset="0"/>
              </a:rPr>
              <a:t>Aa</a:t>
            </a:r>
            <a:endParaRPr lang="zh-CN" altLang="en-US" sz="13800" dirty="0">
              <a:solidFill>
                <a:schemeClr val="bg1"/>
              </a:solidFill>
              <a:cs typeface="Times New Roman" panose="02020603050405020304" pitchFamily="18" charset="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908720"/>
            <a:ext cx="5413287" cy="1277993"/>
          </a:xfrm>
          <a:prstGeom prst="rect">
            <a:avLst/>
          </a:prstGeom>
        </p:spPr>
      </p:pic>
      <p:sp>
        <p:nvSpPr>
          <p:cNvPr id="10" name="矩形 9"/>
          <p:cNvSpPr/>
          <p:nvPr/>
        </p:nvSpPr>
        <p:spPr>
          <a:xfrm>
            <a:off x="323528" y="2620655"/>
            <a:ext cx="6710491" cy="2308324"/>
          </a:xfrm>
          <a:prstGeom prst="rect">
            <a:avLst/>
          </a:prstGeom>
        </p:spPr>
        <p:txBody>
          <a:bodyPr wrap="none">
            <a:spAutoFit/>
          </a:bodyPr>
          <a:lstStyle/>
          <a:p>
            <a:r>
              <a:rPr lang="zh-CN" altLang="en-US" sz="7200" dirty="0">
                <a:solidFill>
                  <a:schemeClr val="bg1"/>
                </a:solidFill>
                <a:latin typeface="华文楷体" panose="02010600040101010101" pitchFamily="2" charset="-122"/>
                <a:ea typeface="华文楷体" panose="02010600040101010101" pitchFamily="2" charset="-122"/>
              </a:rPr>
              <a:t>字母</a:t>
            </a:r>
            <a:r>
              <a:rPr lang="zh-CN" altLang="en-US" sz="7200" dirty="0" smtClean="0">
                <a:solidFill>
                  <a:schemeClr val="bg1"/>
                </a:solidFill>
                <a:latin typeface="华文楷体" panose="02010600040101010101" pitchFamily="2" charset="-122"/>
                <a:ea typeface="华文楷体" panose="02010600040101010101" pitchFamily="2" charset="-122"/>
              </a:rPr>
              <a:t>读音：  </a:t>
            </a:r>
            <a:r>
              <a:rPr lang="en-US" altLang="zh-CN" sz="7200" kern="100" dirty="0" smtClean="0">
                <a:solidFill>
                  <a:schemeClr val="bg1"/>
                </a:solidFill>
                <a:ea typeface="华文楷体" panose="02010600040101010101" pitchFamily="2" charset="-122"/>
                <a:cs typeface="Times New Roman" panose="02020603050405020304" pitchFamily="18" charset="0"/>
              </a:rPr>
              <a:t>[</a:t>
            </a:r>
            <a:r>
              <a:rPr lang="en-US" altLang="zh-CN" sz="7200" dirty="0" err="1" smtClean="0">
                <a:solidFill>
                  <a:schemeClr val="bg1"/>
                </a:solidFill>
              </a:rPr>
              <a:t>ei</a:t>
            </a:r>
            <a:r>
              <a:rPr lang="en-US" altLang="zh-CN" sz="7200" kern="100" dirty="0" smtClean="0">
                <a:solidFill>
                  <a:schemeClr val="bg1"/>
                </a:solidFill>
                <a:ea typeface="华文楷体" panose="02010600040101010101" pitchFamily="2" charset="-122"/>
                <a:cs typeface="Times New Roman" panose="02020603050405020304" pitchFamily="18" charset="0"/>
              </a:rPr>
              <a:t>] </a:t>
            </a:r>
            <a:endParaRPr lang="en-US" altLang="zh-CN" sz="7200" dirty="0" smtClean="0">
              <a:solidFill>
                <a:schemeClr val="bg1"/>
              </a:solidFill>
            </a:endParaRPr>
          </a:p>
          <a:p>
            <a:r>
              <a:rPr lang="zh-CN" altLang="en-US" sz="7200" dirty="0" smtClean="0">
                <a:solidFill>
                  <a:schemeClr val="bg1"/>
                </a:solidFill>
                <a:latin typeface="华文楷体" panose="02010600040101010101" pitchFamily="2" charset="-122"/>
                <a:ea typeface="华文楷体" panose="02010600040101010101" pitchFamily="2" charset="-122"/>
              </a:rPr>
              <a:t>字母发音：  </a:t>
            </a:r>
            <a:r>
              <a:rPr lang="en-US" altLang="zh-CN" sz="7200" kern="100" dirty="0" smtClean="0">
                <a:solidFill>
                  <a:schemeClr val="bg1"/>
                </a:solidFill>
                <a:ea typeface="华文楷体" panose="02010600040101010101" pitchFamily="2" charset="-122"/>
                <a:cs typeface="Times New Roman" panose="02020603050405020304" pitchFamily="18" charset="0"/>
              </a:rPr>
              <a:t>[</a:t>
            </a:r>
            <a:r>
              <a:rPr lang="en-US" altLang="zh-CN" sz="7200" kern="100" dirty="0">
                <a:solidFill>
                  <a:schemeClr val="bg1"/>
                </a:solidFill>
                <a:ea typeface="华文楷体" panose="02010600040101010101" pitchFamily="2" charset="-122"/>
                <a:cs typeface="Times New Roman" panose="02020603050405020304" pitchFamily="18" charset="0"/>
              </a:rPr>
              <a:t>æ]</a:t>
            </a:r>
            <a:endParaRPr lang="zh-CN" altLang="en-US" sz="7200" dirty="0">
              <a:solidFill>
                <a:schemeClr val="bg1"/>
              </a:solidFill>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82154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8362739" cy="1015663"/>
          </a:xfrm>
          <a:prstGeom prst="rect">
            <a:avLst/>
          </a:prstGeom>
        </p:spPr>
        <p:txBody>
          <a:bodyPr wrap="none">
            <a:spAutoFit/>
          </a:bodyPr>
          <a:lstStyle/>
          <a:p>
            <a:r>
              <a:rPr lang="en-US" altLang="zh-CN" sz="6000" b="1" kern="100" dirty="0">
                <a:solidFill>
                  <a:schemeClr val="bg1"/>
                </a:solidFill>
              </a:rPr>
              <a:t>A is for </a:t>
            </a:r>
            <a:r>
              <a:rPr lang="en-US" altLang="zh-CN" sz="6000" b="1" kern="100" dirty="0">
                <a:solidFill>
                  <a:srgbClr val="FFFF00"/>
                </a:solidFill>
              </a:rPr>
              <a:t>a</a:t>
            </a:r>
            <a:r>
              <a:rPr lang="en-US" altLang="zh-CN" sz="6000" b="1" kern="100" dirty="0">
                <a:solidFill>
                  <a:schemeClr val="bg1"/>
                </a:solidFill>
              </a:rPr>
              <a:t>pple [æ] [æ] [æ] </a:t>
            </a:r>
            <a:endParaRPr lang="zh-CN" altLang="en-US" sz="6000" dirty="0"/>
          </a:p>
        </p:txBody>
      </p:sp>
      <p:pic>
        <p:nvPicPr>
          <p:cNvPr id="3" name="图片 2"/>
          <p:cNvPicPr/>
          <p:nvPr/>
        </p:nvPicPr>
        <p:blipFill>
          <a:blip r:embed="rId2"/>
          <a:srcRect/>
          <a:stretch>
            <a:fillRect/>
          </a:stretch>
        </p:blipFill>
        <p:spPr>
          <a:xfrm>
            <a:off x="899592" y="2400878"/>
            <a:ext cx="1584176" cy="1417254"/>
          </a:xfrm>
          <a:prstGeom prst="rect">
            <a:avLst/>
          </a:prstGeom>
          <a:noFill/>
          <a:ln w="9525">
            <a:noFill/>
            <a:miter/>
          </a:ln>
        </p:spPr>
      </p:pic>
      <p:pic>
        <p:nvPicPr>
          <p:cNvPr id="4" name="图片 3"/>
          <p:cNvPicPr/>
          <p:nvPr/>
        </p:nvPicPr>
        <p:blipFill>
          <a:blip r:embed="rId3"/>
          <a:srcRect/>
          <a:stretch>
            <a:fillRect/>
          </a:stretch>
        </p:blipFill>
        <p:spPr>
          <a:xfrm>
            <a:off x="3656820" y="2400878"/>
            <a:ext cx="1440160" cy="1417254"/>
          </a:xfrm>
          <a:prstGeom prst="rect">
            <a:avLst/>
          </a:prstGeom>
          <a:noFill/>
          <a:ln w="9525">
            <a:noFill/>
            <a:miter/>
          </a:ln>
        </p:spPr>
      </p:pic>
      <p:pic>
        <p:nvPicPr>
          <p:cNvPr id="5" name="图片 4"/>
          <p:cNvPicPr/>
          <p:nvPr/>
        </p:nvPicPr>
        <p:blipFill>
          <a:blip r:embed="rId4"/>
          <a:srcRect/>
          <a:stretch>
            <a:fillRect/>
          </a:stretch>
        </p:blipFill>
        <p:spPr>
          <a:xfrm>
            <a:off x="6228184" y="2400878"/>
            <a:ext cx="1728192" cy="1417254"/>
          </a:xfrm>
          <a:prstGeom prst="rect">
            <a:avLst/>
          </a:prstGeom>
          <a:noFill/>
          <a:ln w="9525">
            <a:noFill/>
            <a:miter/>
          </a:ln>
        </p:spPr>
      </p:pic>
      <p:sp>
        <p:nvSpPr>
          <p:cNvPr id="6" name="矩形 5"/>
          <p:cNvSpPr/>
          <p:nvPr/>
        </p:nvSpPr>
        <p:spPr>
          <a:xfrm>
            <a:off x="909298" y="4422303"/>
            <a:ext cx="1574470" cy="830997"/>
          </a:xfrm>
          <a:prstGeom prst="rect">
            <a:avLst/>
          </a:prstGeom>
        </p:spPr>
        <p:txBody>
          <a:bodyPr wrap="none">
            <a:spAutoFit/>
          </a:bodyPr>
          <a:lstStyle/>
          <a:p>
            <a:r>
              <a:rPr lang="en-US" altLang="zh-CN" sz="4800" dirty="0">
                <a:solidFill>
                  <a:srgbClr val="FFFF00"/>
                </a:solidFill>
              </a:rPr>
              <a:t>a</a:t>
            </a:r>
            <a:r>
              <a:rPr lang="en-US" altLang="zh-CN" sz="4800" dirty="0">
                <a:solidFill>
                  <a:schemeClr val="bg1"/>
                </a:solidFill>
              </a:rPr>
              <a:t>pple</a:t>
            </a:r>
            <a:endParaRPr lang="zh-CN" altLang="en-US" sz="4800" dirty="0">
              <a:solidFill>
                <a:schemeClr val="bg1"/>
              </a:solidFill>
            </a:endParaRPr>
          </a:p>
        </p:txBody>
      </p:sp>
      <p:sp>
        <p:nvSpPr>
          <p:cNvPr id="7" name="矩形 6"/>
          <p:cNvSpPr/>
          <p:nvPr/>
        </p:nvSpPr>
        <p:spPr>
          <a:xfrm>
            <a:off x="3909272" y="4483859"/>
            <a:ext cx="935256" cy="830997"/>
          </a:xfrm>
          <a:prstGeom prst="rect">
            <a:avLst/>
          </a:prstGeom>
        </p:spPr>
        <p:txBody>
          <a:bodyPr wrap="none">
            <a:spAutoFit/>
          </a:bodyPr>
          <a:lstStyle/>
          <a:p>
            <a:r>
              <a:rPr lang="en-US" altLang="zh-CN" sz="4800" dirty="0">
                <a:solidFill>
                  <a:schemeClr val="bg1"/>
                </a:solidFill>
              </a:rPr>
              <a:t>c</a:t>
            </a:r>
            <a:r>
              <a:rPr lang="en-US" altLang="zh-CN" sz="4800" dirty="0">
                <a:solidFill>
                  <a:srgbClr val="FFFF00"/>
                </a:solidFill>
              </a:rPr>
              <a:t>a</a:t>
            </a:r>
            <a:r>
              <a:rPr lang="en-US" altLang="zh-CN" sz="4800" dirty="0">
                <a:solidFill>
                  <a:schemeClr val="bg1"/>
                </a:solidFill>
              </a:rPr>
              <a:t>t</a:t>
            </a:r>
            <a:endParaRPr lang="zh-CN" altLang="en-US" sz="4800" dirty="0">
              <a:solidFill>
                <a:schemeClr val="bg1"/>
              </a:solidFill>
            </a:endParaRPr>
          </a:p>
        </p:txBody>
      </p:sp>
      <p:sp>
        <p:nvSpPr>
          <p:cNvPr id="8" name="矩形 7"/>
          <p:cNvSpPr/>
          <p:nvPr/>
        </p:nvSpPr>
        <p:spPr>
          <a:xfrm>
            <a:off x="6590027" y="4483859"/>
            <a:ext cx="1004506" cy="830997"/>
          </a:xfrm>
          <a:prstGeom prst="rect">
            <a:avLst/>
          </a:prstGeom>
        </p:spPr>
        <p:txBody>
          <a:bodyPr wrap="none">
            <a:spAutoFit/>
          </a:bodyPr>
          <a:lstStyle/>
          <a:p>
            <a:r>
              <a:rPr lang="en-US" altLang="zh-CN" sz="4800" dirty="0">
                <a:solidFill>
                  <a:schemeClr val="bg1"/>
                </a:solidFill>
              </a:rPr>
              <a:t>h</a:t>
            </a:r>
            <a:r>
              <a:rPr lang="en-US" altLang="zh-CN" sz="4800" dirty="0">
                <a:solidFill>
                  <a:srgbClr val="FFFF00"/>
                </a:solidFill>
              </a:rPr>
              <a:t>a</a:t>
            </a:r>
            <a:r>
              <a:rPr lang="en-US" altLang="zh-CN" sz="4800" dirty="0">
                <a:solidFill>
                  <a:schemeClr val="bg1"/>
                </a:solidFill>
              </a:rPr>
              <a:t>t</a:t>
            </a:r>
            <a:endParaRPr lang="zh-CN" altLang="en-US" sz="4800" dirty="0">
              <a:solidFill>
                <a:schemeClr val="bg1"/>
              </a:solidFill>
            </a:endParaRPr>
          </a:p>
        </p:txBody>
      </p:sp>
    </p:spTree>
    <p:extLst>
      <p:ext uri="{BB962C8B-B14F-4D97-AF65-F5344CB8AC3E}">
        <p14:creationId xmlns:p14="http://schemas.microsoft.com/office/powerpoint/2010/main" val="475451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476672"/>
            <a:ext cx="2077813" cy="2215991"/>
          </a:xfrm>
          <a:prstGeom prst="rect">
            <a:avLst/>
          </a:prstGeom>
        </p:spPr>
        <p:txBody>
          <a:bodyPr wrap="none">
            <a:spAutoFit/>
          </a:bodyPr>
          <a:lstStyle/>
          <a:p>
            <a:r>
              <a:rPr lang="en-US" altLang="zh-CN" sz="13800" dirty="0" smtClean="0">
                <a:solidFill>
                  <a:schemeClr val="bg1"/>
                </a:solidFill>
                <a:cs typeface="Times New Roman" panose="02020603050405020304" pitchFamily="18" charset="0"/>
              </a:rPr>
              <a:t>Bb</a:t>
            </a:r>
            <a:endParaRPr lang="zh-CN" altLang="en-US" sz="13800" dirty="0">
              <a:solidFill>
                <a:schemeClr val="bg1"/>
              </a:solidFill>
              <a:cs typeface="Times New Roman" panose="02020603050405020304"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5" y="945669"/>
            <a:ext cx="5328593" cy="1277993"/>
          </a:xfrm>
          <a:prstGeom prst="rect">
            <a:avLst/>
          </a:prstGeom>
        </p:spPr>
      </p:pic>
      <p:sp>
        <p:nvSpPr>
          <p:cNvPr id="6" name="矩形 5"/>
          <p:cNvSpPr/>
          <p:nvPr/>
        </p:nvSpPr>
        <p:spPr>
          <a:xfrm>
            <a:off x="467544" y="2924944"/>
            <a:ext cx="6984776" cy="2308324"/>
          </a:xfrm>
          <a:prstGeom prst="rect">
            <a:avLst/>
          </a:prstGeom>
        </p:spPr>
        <p:txBody>
          <a:bodyPr wrap="square">
            <a:spAutoFit/>
          </a:bodyPr>
          <a:lstStyle/>
          <a:p>
            <a:pPr lvl="0"/>
            <a:r>
              <a:rPr lang="zh-CN" altLang="en-US" sz="7200" dirty="0">
                <a:solidFill>
                  <a:prstClr val="white"/>
                </a:solidFill>
                <a:latin typeface="华文楷体" panose="02010600040101010101" pitchFamily="2" charset="-122"/>
                <a:ea typeface="华文楷体" panose="02010600040101010101" pitchFamily="2" charset="-122"/>
              </a:rPr>
              <a:t>字母读音：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dirty="0">
                <a:solidFill>
                  <a:prstClr val="white"/>
                </a:solidFill>
              </a:rPr>
              <a:t>bi:</a:t>
            </a:r>
            <a:r>
              <a:rPr lang="en-US" altLang="zh-CN" sz="7200" kern="100" dirty="0" smtClean="0">
                <a:solidFill>
                  <a:prstClr val="white"/>
                </a:solidFill>
                <a:ea typeface="华文楷体" panose="02010600040101010101" pitchFamily="2" charset="-122"/>
                <a:cs typeface="Times New Roman" panose="02020603050405020304" pitchFamily="18" charset="0"/>
              </a:rPr>
              <a:t>] </a:t>
            </a:r>
            <a:endParaRPr lang="en-US" altLang="zh-CN" sz="7200" dirty="0">
              <a:solidFill>
                <a:prstClr val="white"/>
              </a:solidFill>
            </a:endParaRPr>
          </a:p>
          <a:p>
            <a:pPr lvl="0"/>
            <a:r>
              <a:rPr lang="zh-CN" altLang="en-US" sz="7200" dirty="0">
                <a:solidFill>
                  <a:prstClr val="white"/>
                </a:solidFill>
                <a:latin typeface="华文楷体" panose="02010600040101010101" pitchFamily="2" charset="-122"/>
                <a:ea typeface="华文楷体" panose="02010600040101010101" pitchFamily="2" charset="-122"/>
              </a:rPr>
              <a:t>字母发音：  </a:t>
            </a:r>
            <a:r>
              <a:rPr lang="en-US" altLang="zh-CN" sz="7200" kern="100" dirty="0">
                <a:solidFill>
                  <a:prstClr val="white"/>
                </a:solidFill>
                <a:ea typeface="华文楷体" panose="02010600040101010101" pitchFamily="2" charset="-122"/>
                <a:cs typeface="Times New Roman" panose="02020603050405020304" pitchFamily="18" charset="0"/>
              </a:rPr>
              <a:t>[b]</a:t>
            </a:r>
            <a:endParaRPr lang="zh-CN" altLang="en-US" sz="7200" dirty="0">
              <a:solidFill>
                <a:prstClr val="white"/>
              </a:solidFill>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34227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76672"/>
            <a:ext cx="7047570" cy="1015663"/>
          </a:xfrm>
          <a:prstGeom prst="rect">
            <a:avLst/>
          </a:prstGeom>
        </p:spPr>
        <p:txBody>
          <a:bodyPr wrap="none">
            <a:spAutoFit/>
          </a:bodyPr>
          <a:lstStyle/>
          <a:p>
            <a:pPr algn="just">
              <a:spcAft>
                <a:spcPts val="0"/>
              </a:spcAft>
            </a:pPr>
            <a:r>
              <a:rPr lang="en-US" altLang="zh-CN" sz="6000" b="1" kern="100" dirty="0">
                <a:solidFill>
                  <a:schemeClr val="bg1"/>
                </a:solidFill>
              </a:rPr>
              <a:t>B is for </a:t>
            </a:r>
            <a:r>
              <a:rPr lang="en-US" altLang="zh-CN" sz="6000" b="1" kern="100" dirty="0">
                <a:solidFill>
                  <a:srgbClr val="FFFF00"/>
                </a:solidFill>
              </a:rPr>
              <a:t>b</a:t>
            </a:r>
            <a:r>
              <a:rPr lang="en-US" altLang="zh-CN" sz="6000" b="1" kern="100" dirty="0">
                <a:solidFill>
                  <a:schemeClr val="bg1"/>
                </a:solidFill>
              </a:rPr>
              <a:t>at  [b] [b] [b]</a:t>
            </a:r>
            <a:endParaRPr lang="zh-CN" altLang="zh-CN" sz="4000" kern="100" dirty="0">
              <a:solidFill>
                <a:schemeClr val="bg1"/>
              </a:solidFill>
            </a:endParaRPr>
          </a:p>
        </p:txBody>
      </p:sp>
      <p:pic>
        <p:nvPicPr>
          <p:cNvPr id="3" name="图片 2"/>
          <p:cNvPicPr/>
          <p:nvPr/>
        </p:nvPicPr>
        <p:blipFill>
          <a:blip r:embed="rId2"/>
          <a:srcRect/>
          <a:stretch>
            <a:fillRect/>
          </a:stretch>
        </p:blipFill>
        <p:spPr>
          <a:xfrm>
            <a:off x="1053030" y="2403595"/>
            <a:ext cx="1368152" cy="1235922"/>
          </a:xfrm>
          <a:prstGeom prst="rect">
            <a:avLst/>
          </a:prstGeom>
          <a:noFill/>
          <a:ln w="9525">
            <a:noFill/>
            <a:miter/>
          </a:ln>
        </p:spPr>
      </p:pic>
      <p:pic>
        <p:nvPicPr>
          <p:cNvPr id="4" name="图片 3"/>
          <p:cNvPicPr/>
          <p:nvPr/>
        </p:nvPicPr>
        <p:blipFill>
          <a:blip r:embed="rId3"/>
          <a:srcRect/>
          <a:stretch>
            <a:fillRect/>
          </a:stretch>
        </p:blipFill>
        <p:spPr>
          <a:xfrm>
            <a:off x="3635896" y="2403594"/>
            <a:ext cx="1295400" cy="1235923"/>
          </a:xfrm>
          <a:prstGeom prst="rect">
            <a:avLst/>
          </a:prstGeom>
          <a:noFill/>
          <a:ln w="9525">
            <a:noFill/>
            <a:miter/>
          </a:ln>
        </p:spPr>
      </p:pic>
      <p:pic>
        <p:nvPicPr>
          <p:cNvPr id="5" name="图片 4"/>
          <p:cNvPicPr/>
          <p:nvPr/>
        </p:nvPicPr>
        <p:blipFill>
          <a:blip r:embed="rId4"/>
          <a:srcRect/>
          <a:stretch>
            <a:fillRect/>
          </a:stretch>
        </p:blipFill>
        <p:spPr>
          <a:xfrm>
            <a:off x="5940152" y="2403595"/>
            <a:ext cx="1512168" cy="1235922"/>
          </a:xfrm>
          <a:prstGeom prst="rect">
            <a:avLst/>
          </a:prstGeom>
          <a:noFill/>
          <a:ln w="9525">
            <a:noFill/>
            <a:miter/>
          </a:ln>
        </p:spPr>
      </p:pic>
      <p:sp>
        <p:nvSpPr>
          <p:cNvPr id="6" name="矩形 5"/>
          <p:cNvSpPr/>
          <p:nvPr/>
        </p:nvSpPr>
        <p:spPr>
          <a:xfrm>
            <a:off x="1194329" y="4293096"/>
            <a:ext cx="1085554" cy="830997"/>
          </a:xfrm>
          <a:prstGeom prst="rect">
            <a:avLst/>
          </a:prstGeom>
        </p:spPr>
        <p:txBody>
          <a:bodyPr wrap="none">
            <a:spAutoFit/>
          </a:bodyPr>
          <a:lstStyle/>
          <a:p>
            <a:r>
              <a:rPr lang="en-US" altLang="zh-CN" sz="4800" dirty="0">
                <a:solidFill>
                  <a:srgbClr val="FFFF00"/>
                </a:solidFill>
              </a:rPr>
              <a:t>b</a:t>
            </a:r>
            <a:r>
              <a:rPr lang="en-US" altLang="zh-CN" sz="4800" dirty="0">
                <a:solidFill>
                  <a:schemeClr val="bg1"/>
                </a:solidFill>
              </a:rPr>
              <a:t>all</a:t>
            </a:r>
            <a:endParaRPr lang="zh-CN" altLang="en-US" sz="4800" dirty="0">
              <a:solidFill>
                <a:schemeClr val="bg1"/>
              </a:solidFill>
            </a:endParaRPr>
          </a:p>
        </p:txBody>
      </p:sp>
      <p:sp>
        <p:nvSpPr>
          <p:cNvPr id="7" name="矩形 6"/>
          <p:cNvSpPr/>
          <p:nvPr/>
        </p:nvSpPr>
        <p:spPr>
          <a:xfrm>
            <a:off x="3253506" y="4293095"/>
            <a:ext cx="2060179" cy="830997"/>
          </a:xfrm>
          <a:prstGeom prst="rect">
            <a:avLst/>
          </a:prstGeom>
        </p:spPr>
        <p:txBody>
          <a:bodyPr wrap="none">
            <a:spAutoFit/>
          </a:bodyPr>
          <a:lstStyle/>
          <a:p>
            <a:r>
              <a:rPr lang="en-US" altLang="zh-CN" sz="4800" dirty="0">
                <a:solidFill>
                  <a:srgbClr val="FFFF00"/>
                </a:solidFill>
              </a:rPr>
              <a:t>b</a:t>
            </a:r>
            <a:r>
              <a:rPr lang="en-US" altLang="zh-CN" sz="4800" dirty="0">
                <a:solidFill>
                  <a:schemeClr val="bg1"/>
                </a:solidFill>
              </a:rPr>
              <a:t>alloon</a:t>
            </a:r>
            <a:endParaRPr lang="zh-CN" altLang="en-US" sz="4800" dirty="0">
              <a:solidFill>
                <a:schemeClr val="bg1"/>
              </a:solidFill>
            </a:endParaRPr>
          </a:p>
        </p:txBody>
      </p:sp>
      <p:sp>
        <p:nvSpPr>
          <p:cNvPr id="8" name="矩形 7"/>
          <p:cNvSpPr/>
          <p:nvPr/>
        </p:nvSpPr>
        <p:spPr>
          <a:xfrm>
            <a:off x="6159871" y="4293094"/>
            <a:ext cx="1072730" cy="830997"/>
          </a:xfrm>
          <a:prstGeom prst="rect">
            <a:avLst/>
          </a:prstGeom>
        </p:spPr>
        <p:txBody>
          <a:bodyPr wrap="none">
            <a:spAutoFit/>
          </a:bodyPr>
          <a:lstStyle/>
          <a:p>
            <a:r>
              <a:rPr lang="en-US" altLang="zh-CN" sz="4800" dirty="0">
                <a:solidFill>
                  <a:srgbClr val="FFFF00"/>
                </a:solidFill>
              </a:rPr>
              <a:t>b</a:t>
            </a:r>
            <a:r>
              <a:rPr lang="en-US" altLang="zh-CN" sz="4800" dirty="0">
                <a:solidFill>
                  <a:schemeClr val="bg1"/>
                </a:solidFill>
              </a:rPr>
              <a:t>us</a:t>
            </a:r>
            <a:endParaRPr lang="zh-CN" altLang="en-US" sz="4800" dirty="0">
              <a:solidFill>
                <a:schemeClr val="bg1"/>
              </a:solidFill>
            </a:endParaRPr>
          </a:p>
        </p:txBody>
      </p:sp>
    </p:spTree>
    <p:extLst>
      <p:ext uri="{BB962C8B-B14F-4D97-AF65-F5344CB8AC3E}">
        <p14:creationId xmlns:p14="http://schemas.microsoft.com/office/powerpoint/2010/main" val="183084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76672"/>
            <a:ext cx="1877437" cy="2215991"/>
          </a:xfrm>
          <a:prstGeom prst="rect">
            <a:avLst/>
          </a:prstGeom>
        </p:spPr>
        <p:txBody>
          <a:bodyPr wrap="none">
            <a:spAutoFit/>
          </a:bodyPr>
          <a:lstStyle/>
          <a:p>
            <a:r>
              <a:rPr lang="en-US" altLang="zh-CN" sz="13800" dirty="0">
                <a:solidFill>
                  <a:schemeClr val="bg1"/>
                </a:solidFill>
                <a:cs typeface="Times New Roman" panose="02020603050405020304" pitchFamily="18" charset="0"/>
              </a:rPr>
              <a:t>Cc</a:t>
            </a:r>
            <a:endParaRPr lang="zh-CN" altLang="en-US" sz="13800" dirty="0">
              <a:solidFill>
                <a:schemeClr val="bg1"/>
              </a:solidFill>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943289"/>
            <a:ext cx="5451709" cy="1282755"/>
          </a:xfrm>
          <a:prstGeom prst="rect">
            <a:avLst/>
          </a:prstGeom>
        </p:spPr>
      </p:pic>
      <p:sp>
        <p:nvSpPr>
          <p:cNvPr id="5" name="矩形 4"/>
          <p:cNvSpPr/>
          <p:nvPr/>
        </p:nvSpPr>
        <p:spPr>
          <a:xfrm>
            <a:off x="539552" y="2692663"/>
            <a:ext cx="7272808" cy="2308324"/>
          </a:xfrm>
          <a:prstGeom prst="rect">
            <a:avLst/>
          </a:prstGeom>
        </p:spPr>
        <p:txBody>
          <a:bodyPr wrap="square">
            <a:spAutoFit/>
          </a:bodyPr>
          <a:lstStyle/>
          <a:p>
            <a:pPr lvl="0"/>
            <a:r>
              <a:rPr lang="zh-CN" altLang="en-US" sz="7200" dirty="0">
                <a:solidFill>
                  <a:prstClr val="white"/>
                </a:solidFill>
                <a:latin typeface="华文楷体" panose="02010600040101010101" pitchFamily="2" charset="-122"/>
                <a:ea typeface="华文楷体" panose="02010600040101010101" pitchFamily="2" charset="-122"/>
              </a:rPr>
              <a:t>字母读音：  </a:t>
            </a:r>
            <a:r>
              <a:rPr lang="en-US" altLang="zh-CN" sz="7200" kern="100" dirty="0" smtClean="0">
                <a:solidFill>
                  <a:prstClr val="white"/>
                </a:solidFill>
                <a:ea typeface="华文楷体" panose="02010600040101010101" pitchFamily="2" charset="-122"/>
                <a:cs typeface="Times New Roman" panose="02020603050405020304" pitchFamily="18" charset="0"/>
              </a:rPr>
              <a:t>[</a:t>
            </a:r>
            <a:r>
              <a:rPr lang="en-US" altLang="zh-CN" sz="7200" dirty="0" err="1">
                <a:solidFill>
                  <a:prstClr val="white"/>
                </a:solidFill>
              </a:rPr>
              <a:t>si</a:t>
            </a:r>
            <a:r>
              <a:rPr lang="en-US" altLang="zh-CN" sz="7200" dirty="0">
                <a:solidFill>
                  <a:prstClr val="white"/>
                </a:solidFill>
              </a:rPr>
              <a:t>:</a:t>
            </a:r>
            <a:r>
              <a:rPr lang="en-US" altLang="zh-CN" sz="7200" kern="100" dirty="0" smtClean="0">
                <a:solidFill>
                  <a:prstClr val="white"/>
                </a:solidFill>
                <a:ea typeface="华文楷体" panose="02010600040101010101" pitchFamily="2" charset="-122"/>
                <a:cs typeface="Times New Roman" panose="02020603050405020304" pitchFamily="18" charset="0"/>
              </a:rPr>
              <a:t>] </a:t>
            </a:r>
            <a:endParaRPr lang="en-US" altLang="zh-CN" sz="7200" dirty="0">
              <a:solidFill>
                <a:prstClr val="white"/>
              </a:solidFill>
            </a:endParaRPr>
          </a:p>
          <a:p>
            <a:pPr lvl="0"/>
            <a:r>
              <a:rPr lang="zh-CN" altLang="en-US" sz="7200" dirty="0">
                <a:solidFill>
                  <a:prstClr val="white"/>
                </a:solidFill>
                <a:latin typeface="华文楷体" panose="02010600040101010101" pitchFamily="2" charset="-122"/>
                <a:ea typeface="华文楷体" panose="02010600040101010101" pitchFamily="2" charset="-122"/>
              </a:rPr>
              <a:t>字母发音：  </a:t>
            </a:r>
            <a:r>
              <a:rPr lang="en-US" altLang="zh-CN" sz="7200" kern="100" dirty="0">
                <a:solidFill>
                  <a:prstClr val="white"/>
                </a:solidFill>
                <a:ea typeface="华文楷体" panose="02010600040101010101" pitchFamily="2" charset="-122"/>
                <a:cs typeface="Times New Roman" panose="02020603050405020304" pitchFamily="18" charset="0"/>
              </a:rPr>
              <a:t>[k]</a:t>
            </a:r>
            <a:endParaRPr lang="zh-CN" altLang="en-US" sz="7200" dirty="0">
              <a:solidFill>
                <a:prstClr val="white"/>
              </a:solidFill>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809741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370</Words>
  <Application>Microsoft Office PowerPoint</Application>
  <PresentationFormat>全屏显示(4:3)</PresentationFormat>
  <Paragraphs>63</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26</cp:revision>
  <dcterms:created xsi:type="dcterms:W3CDTF">2015-11-11T06:51:57Z</dcterms:created>
  <dcterms:modified xsi:type="dcterms:W3CDTF">2015-11-14T13:11:30Z</dcterms:modified>
</cp:coreProperties>
</file>